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14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8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14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各位销售同事，今天我们培训的是这款全新开模的 AOV 户外摄像机。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这一页先建立整体印象：白色一体化外观、双天线、壁装支架、4 颗补光灯。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接下来的 ，我们把它外观结构上的 4 个核心卖点一个一个讲透，每个卖点都对应一个客户痛点，大家对客户讲的时候直接套用。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先给客户一个整体印象：这是一款室外无线壁装球机，纯白色一体化外观。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上面这四个是它的基础配置：双天线、4 颗补光灯、壁装支架、云台球机。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但这些不是我们今天要讲的重点，我们的差异化在后面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五</a:t>
            </a:r>
            <a:r>
              <a:rPr lang="en-US" sz="1400" b="0" i="0" u="none" strike="noStrike">
                <a:solidFill>
                  <a:srgbClr val="000000"/>
                </a:solidFill>
              </a:rPr>
              <a:t>个结构卖点。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这一页是今天培训的总纲，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五</a:t>
            </a:r>
            <a:r>
              <a:rPr lang="en-US" sz="1400" b="0" i="0" u="none" strike="noStrike">
                <a:solidFill>
                  <a:srgbClr val="000000"/>
                </a:solidFill>
              </a:rPr>
              <a:t>个卖点对应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五</a:t>
            </a:r>
            <a:r>
              <a:rPr lang="en-US" sz="1400" b="0" i="0" u="none" strike="noStrike">
                <a:solidFill>
                  <a:srgbClr val="000000"/>
                </a:solidFill>
              </a:rPr>
              <a:t>个客户最常抱怨的户外安装问题。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第一，别家的球机转到某个角度会自己掉下来；第二，别家必须边举着机身边打螺丝，一个人干不了；第三，别家螺丝孔露在外面，下雨半年就锈；第四，别家塑料壳夏天晒软、冬天冻裂、着火还助燃。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接下来我们一个一个拆开讲。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这是第一个卖点。安装师傅都懂，别家球机调着调着自己就掉下来了，摔一次几百块。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我们的结构是：355 度随便转，只有转到对面那个唯一的对位标记，才能把机器提下来。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给客户演示的时候可以直接现场转给他看——怎么晃都不掉，让他自己找那个对位角度。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这是第二个卖点，专门解决安装效率问题。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别家机器必须边举边拧，一个人根本干不了；我们的拖板可以先单独打墙，打完所有点位的拖板，最后再把机身一个一个挂上去。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多机位项目、商铺监控、别墅监控，这个卖点对安装公司和经销商非常有杀伤力——省工就是省钱。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这是第三个卖点，也是外观上最直观的一点。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把机器倒过来给客户看顶部，你会发现找螺丝根本找不到——所有紧固件都藏在壳体内部。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户外产品最怕的就是螺丝孔渗水生锈，这个结构直接把隐患从源头上堵死，对南方多雨地区客户尤其有说服力。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第四个卖点讲材料。别家用普通 ABS 塑料，我们是四种料复合：PC 给韧性、ABS 给加工性、抗UV 剂防暴晒粉化、防火剂阻燃。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对客户讲的时候可以浓缩成四句话：摔不烂、晒不软、冻不裂、点不着。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户外产品用三年不发黄、不变形，这就是和廉价白壳机最大的差别。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前面讲的是纯球机版本的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五</a:t>
            </a:r>
            <a:r>
              <a:rPr lang="en-US" sz="1400" b="0" i="0" u="none" strike="noStrike">
                <a:solidFill>
                  <a:srgbClr val="000000"/>
                </a:solidFill>
              </a:rPr>
              <a:t>个结构卖点。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接下来介绍的是枪球联动版本——上面多了一颗固定枪机，下面还是原来那个可转的球机。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在球机四大卖点全部继承的基础上，枪球版又额外多了两个结构优势，我们一页一页看。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这是枪球版新增的第一个卖点。注意看上图，上部黑色这一颗就是枪机，它是固定死的，不转。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别家枪球的枪机要靠旋转轴调角度，那个转轴就是漏水的地方；我们用卡扣把它固定死，没有转轴就没有缝隙，水就进不来。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给客户讲：别家枪球用一年开始渗水，我们这颗枪机结构上就不可能漏水。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这是枪球版第二个新增卖点。看侧面图，黑色枪机两侧突出的就是两块补光/红外灯板。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普通枪球只有前面一颗灯，两侧是黑的；我们左右各一块灯板，补光角度拉到 180 度，整个监控面都亮。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对别墅、商铺、停车场这类大范围夜间监控场景，这是非常直观的卖点——客户自己晚上用一次就知道差别。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最后介绍旗舰款——4 目全圆版。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它在枪球版基础上，左右两侧各再加一个可旋转的小镜头，整机一共 4 个镜头同时工作。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下面两页讲清楚它怎么做到一颗机器全圆 360° 无死角。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 4 目版的核心结构：一颗机器上装了 4 个镜头。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中间黑色那颗是固定枪机，正前方看；下面那颗是云台球机，可以转动；左右两侧还各加了一颗小镜头，每一颗都能独立 355° 旋转。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等于一颗机器顶过去四颗用，销售对客户讲的时候直接数：1、2、3、4，四个镜头。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这一页讲的是 4 目版对客户的核心价值——省钱。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过去一个院子要覆盖前院、后院、大门口、路口，得装三四台机器，线材、电源、录像都要多份；现在一颗 4 目机器全搞定。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对别墅、商铺、仓库、厂区这些大场景，这就是最强的卖点：一颗顶四颗，无死角。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这一页是给大家直接背诵用的销售话术。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左边是客户最常问的四句话，右边是我们的标准回应，现场演示的时候照着讲就行。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核心思路：客户的担心永远是"装上去会不会出问题"，我们用具体结构而不是形容词来回答。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培训到这里结束。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回去之后大家把这四句话对着客户练两遍，现场有问题随时反馈产品部。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预祝各位新品大卖。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notesSlide" Target="../notesSlides/notesSlide3.xml"/><Relationship Id="rId21" Type="http://schemas.openxmlformats.org/officeDocument/2006/relationships/slideLayout" Target="../slideLayouts/slideLayout12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12.xml"/><Relationship Id="rId13" Type="http://schemas.openxmlformats.org/officeDocument/2006/relationships/image" Target="../media/image8.jpeg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2800" y="1524000"/>
            <a:ext cx="508000" cy="381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 txBox="1"/>
          <p:nvPr/>
        </p:nvSpPr>
        <p:spPr>
          <a:xfrm>
            <a:off x="812800" y="17145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SALES TRAINING · OUTDOOR PT CAMERA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2286000"/>
            <a:ext cx="711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zh-CN" altLang="en-US" sz="52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全新私</a:t>
            </a:r>
            <a:r>
              <a:rPr lang="en-US" sz="52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模 AOV 摄像机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3937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外观结构</a:t>
            </a:r>
            <a:r>
              <a:rPr lang="zh-CN" altLang="en-US" sz="2000" b="1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五</a:t>
            </a:r>
            <a:r>
              <a:rPr lang="en-US" sz="2000" b="1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大卖点 · 销售培训手册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8263">
            <a:off x="812808" y="5454650"/>
            <a:ext cx="528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812800" y="5651500"/>
            <a:ext cx="609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安防户外无线 AOV 球机 · 结构设计篇 · 2026 新模</a:t>
            </a:r>
            <a:endParaRPr lang="en-US" sz="11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"/>
          <a:srcRect l="149" r="149"/>
          <a:stretch>
            <a:fillRect/>
          </a:stretch>
        </p:blipFill>
        <p:spPr>
          <a:xfrm>
            <a:off x="9321165" y="1424305"/>
            <a:ext cx="2628900" cy="218884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rcRect l="58" r="58"/>
          <a:stretch>
            <a:fillRect/>
          </a:stretch>
        </p:blipFill>
        <p:spPr>
          <a:xfrm>
            <a:off x="7191375" y="3712845"/>
            <a:ext cx="3238500" cy="20701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2" name="Picture 8"/>
          <p:cNvPicPr>
            <a:picLocks noChangeAspect="1"/>
          </p:cNvPicPr>
          <p:nvPr/>
        </p:nvPicPr>
        <p:blipFill>
          <a:blip r:embed="rId3"/>
          <a:srcRect t="79" b="79"/>
          <a:stretch>
            <a:fillRect/>
          </a:stretch>
        </p:blipFill>
        <p:spPr>
          <a:xfrm>
            <a:off x="7051040" y="266700"/>
            <a:ext cx="2356485" cy="206946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762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PRODUCT OVERVIEW · 02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43000"/>
            <a:ext cx="660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04000"/>
              </a:lnSpc>
              <a:defRPr/>
            </a:pPr>
            <a:r>
              <a:rPr lang="en-US" sz="34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白色一体化球机</a:t>
            </a:r>
            <a:endParaRPr lang="en-US" sz="1100"/>
          </a:p>
          <a:p>
            <a:pPr marL="0" indent="0" algn="l">
              <a:lnSpc>
                <a:spcPct val="104000"/>
              </a:lnSpc>
            </a:pPr>
            <a:r>
              <a:rPr lang="en-US" sz="34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专为户外无线监控设计</a:t>
            </a:r>
            <a:endParaRPr lang="en-US" sz="3400" b="1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4" name="Connector 4"/>
          <p:cNvCxnSpPr/>
          <p:nvPr/>
        </p:nvCxnSpPr>
        <p:spPr>
          <a:xfrm rot="-7538">
            <a:off x="812807" y="2787650"/>
            <a:ext cx="5791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/>
        </p:nvSpPr>
        <p:spPr>
          <a:xfrm>
            <a:off x="812800" y="3048000"/>
            <a:ext cx="609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本款为全新开模 AOV 室外球机，主打无线壁装、全天候户外使用。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外观为纯白一体化壳体，整机无外露螺丝，面向家用及小型商铺市场。</a:t>
            </a:r>
            <a:endParaRPr lang="en-US" sz="15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 txBox="1"/>
          <p:nvPr/>
        </p:nvSpPr>
        <p:spPr>
          <a:xfrm>
            <a:off x="812800" y="4445000"/>
            <a:ext cx="292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双天线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812800" y="4800600"/>
            <a:ext cx="292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外置双天线，无线信号更稳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3937000" y="4445000"/>
            <a:ext cx="292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 颗补光灯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3937000" y="4800600"/>
            <a:ext cx="292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支持全彩夜视补光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812800" y="5397500"/>
            <a:ext cx="292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壁装支架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812800" y="5753100"/>
            <a:ext cx="292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 355° 旋转、快装结构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3937000" y="5397500"/>
            <a:ext cx="292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云台球机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3937000" y="5753100"/>
            <a:ext cx="292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水平垂直转动，看护无死角</a:t>
            </a:r>
            <a:endParaRPr lang="en-US" sz="1100"/>
          </a:p>
        </p:txBody>
      </p:sp>
      <p:pic>
        <p:nvPicPr>
          <p:cNvPr id="15" name="Picture 8"/>
          <p:cNvPicPr>
            <a:picLocks noChangeAspect="1"/>
          </p:cNvPicPr>
          <p:nvPr/>
        </p:nvPicPr>
        <p:blipFill>
          <a:blip r:embed="rId1"/>
          <a:srcRect t="79" b="79"/>
          <a:stretch>
            <a:fillRect/>
          </a:stretch>
        </p:blipFill>
        <p:spPr>
          <a:xfrm>
            <a:off x="8186420" y="999490"/>
            <a:ext cx="3148330" cy="276415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CORE SELLING POINTS · 03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0795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五</a:t>
            </a: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个结构卖点，对应</a:t>
            </a:r>
            <a:r>
              <a:rPr lang="zh-CN" alt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五</a:t>
            </a: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个户外安装痛点</a:t>
            </a:r>
            <a:endParaRPr lang="en-US" sz="1100"/>
          </a:p>
        </p:txBody>
      </p:sp>
      <p:cxnSp>
        <p:nvCxnSpPr>
          <p:cNvPr id="4" name="Connector 4"/>
          <p:cNvCxnSpPr/>
          <p:nvPr>
            <p:custDataLst>
              <p:tags r:id="rId1"/>
            </p:custDataLst>
          </p:nvPr>
        </p:nvCxnSpPr>
        <p:spPr>
          <a:xfrm>
            <a:off x="812804" y="2197735"/>
            <a:ext cx="9709785" cy="75565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 txBox="1"/>
          <p:nvPr>
            <p:custDataLst>
              <p:tags r:id="rId2"/>
            </p:custDataLst>
          </p:nvPr>
        </p:nvSpPr>
        <p:spPr>
          <a:xfrm>
            <a:off x="812800" y="2350770"/>
            <a:ext cx="934085" cy="3086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6" name="AutoShape 6"/>
          <p:cNvSpPr txBox="1"/>
          <p:nvPr>
            <p:custDataLst>
              <p:tags r:id="rId3"/>
            </p:custDataLst>
          </p:nvPr>
        </p:nvSpPr>
        <p:spPr>
          <a:xfrm>
            <a:off x="2032000" y="2376170"/>
            <a:ext cx="4434840" cy="1854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支架 355° 自由旋转 · 防脱落</a:t>
            </a:r>
            <a:endParaRPr lang="en-US" sz="1100"/>
          </a:p>
        </p:txBody>
      </p:sp>
      <p:sp>
        <p:nvSpPr>
          <p:cNvPr id="7" name="AutoShape 7"/>
          <p:cNvSpPr txBox="1"/>
          <p:nvPr>
            <p:custDataLst>
              <p:tags r:id="rId4"/>
            </p:custDataLst>
          </p:nvPr>
        </p:nvSpPr>
        <p:spPr>
          <a:xfrm>
            <a:off x="2032000" y="2739390"/>
            <a:ext cx="7002780" cy="1479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只有转到对向 360° 才能拆下，平时怎么转都不会掉</a:t>
            </a:r>
            <a:endParaRPr lang="en-US" sz="1100"/>
          </a:p>
        </p:txBody>
      </p:sp>
      <p:cxnSp>
        <p:nvCxnSpPr>
          <p:cNvPr id="8" name="Connector 8"/>
          <p:cNvCxnSpPr/>
          <p:nvPr>
            <p:custDataLst>
              <p:tags r:id="rId5"/>
            </p:custDataLst>
          </p:nvPr>
        </p:nvCxnSpPr>
        <p:spPr>
          <a:xfrm>
            <a:off x="812804" y="3002915"/>
            <a:ext cx="9709785" cy="75565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>
            <p:custDataLst>
              <p:tags r:id="rId6"/>
            </p:custDataLst>
          </p:nvPr>
        </p:nvSpPr>
        <p:spPr>
          <a:xfrm>
            <a:off x="812800" y="3166110"/>
            <a:ext cx="934085" cy="3086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0" name="AutoShape 10"/>
          <p:cNvSpPr txBox="1"/>
          <p:nvPr>
            <p:custDataLst>
              <p:tags r:id="rId7"/>
            </p:custDataLst>
          </p:nvPr>
        </p:nvSpPr>
        <p:spPr>
          <a:xfrm>
            <a:off x="2032000" y="3191510"/>
            <a:ext cx="4434840" cy="1854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支架快装设计</a:t>
            </a:r>
            <a:endParaRPr lang="en-US" sz="1100"/>
          </a:p>
        </p:txBody>
      </p:sp>
      <p:sp>
        <p:nvSpPr>
          <p:cNvPr id="11" name="AutoShape 11"/>
          <p:cNvSpPr txBox="1"/>
          <p:nvPr>
            <p:custDataLst>
              <p:tags r:id="rId8"/>
            </p:custDataLst>
          </p:nvPr>
        </p:nvSpPr>
        <p:spPr>
          <a:xfrm>
            <a:off x="2032000" y="3572510"/>
            <a:ext cx="7002780" cy="1479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先把拖板打墙、批量打完所有支架，最后再把机身套上去</a:t>
            </a:r>
            <a:endParaRPr lang="en-US" sz="1100"/>
          </a:p>
        </p:txBody>
      </p:sp>
      <p:cxnSp>
        <p:nvCxnSpPr>
          <p:cNvPr id="12" name="Connector 12"/>
          <p:cNvCxnSpPr/>
          <p:nvPr>
            <p:custDataLst>
              <p:tags r:id="rId9"/>
            </p:custDataLst>
          </p:nvPr>
        </p:nvCxnSpPr>
        <p:spPr>
          <a:xfrm>
            <a:off x="812804" y="3916045"/>
            <a:ext cx="9709785" cy="75565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>
            <p:custDataLst>
              <p:tags r:id="rId10"/>
            </p:custDataLst>
          </p:nvPr>
        </p:nvSpPr>
        <p:spPr>
          <a:xfrm>
            <a:off x="812800" y="4105910"/>
            <a:ext cx="934085" cy="3086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4" name="AutoShape 14"/>
          <p:cNvSpPr txBox="1"/>
          <p:nvPr>
            <p:custDataLst>
              <p:tags r:id="rId11"/>
            </p:custDataLst>
          </p:nvPr>
        </p:nvSpPr>
        <p:spPr>
          <a:xfrm>
            <a:off x="2032000" y="4131310"/>
            <a:ext cx="4434840" cy="1854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整机无螺丝孔外露</a:t>
            </a:r>
            <a:endParaRPr lang="en-US" sz="1100"/>
          </a:p>
        </p:txBody>
      </p:sp>
      <p:sp>
        <p:nvSpPr>
          <p:cNvPr id="15" name="AutoShape 15"/>
          <p:cNvSpPr txBox="1"/>
          <p:nvPr>
            <p:custDataLst>
              <p:tags r:id="rId12"/>
            </p:custDataLst>
          </p:nvPr>
        </p:nvSpPr>
        <p:spPr>
          <a:xfrm>
            <a:off x="2032000" y="4512310"/>
            <a:ext cx="7002780" cy="1479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雨水不进螺丝孔，不积水、不生锈、不进水</a:t>
            </a:r>
            <a:endParaRPr lang="en-US" sz="1100"/>
          </a:p>
        </p:txBody>
      </p:sp>
      <p:cxnSp>
        <p:nvCxnSpPr>
          <p:cNvPr id="16" name="Connector 16"/>
          <p:cNvCxnSpPr/>
          <p:nvPr>
            <p:custDataLst>
              <p:tags r:id="rId13"/>
            </p:custDataLst>
          </p:nvPr>
        </p:nvCxnSpPr>
        <p:spPr>
          <a:xfrm>
            <a:off x="812804" y="4820285"/>
            <a:ext cx="9709785" cy="75565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 txBox="1"/>
          <p:nvPr>
            <p:custDataLst>
              <p:tags r:id="rId14"/>
            </p:custDataLst>
          </p:nvPr>
        </p:nvSpPr>
        <p:spPr>
          <a:xfrm>
            <a:off x="812800" y="4965700"/>
            <a:ext cx="934085" cy="3086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8" name="AutoShape 18"/>
          <p:cNvSpPr txBox="1"/>
          <p:nvPr>
            <p:custDataLst>
              <p:tags r:id="rId15"/>
            </p:custDataLst>
          </p:nvPr>
        </p:nvSpPr>
        <p:spPr>
          <a:xfrm>
            <a:off x="2032000" y="4991100"/>
            <a:ext cx="5835650" cy="1854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PC+ABS+抗UV+防火料外壳</a:t>
            </a:r>
            <a:endParaRPr lang="en-US" sz="1100"/>
          </a:p>
        </p:txBody>
      </p:sp>
      <p:sp>
        <p:nvSpPr>
          <p:cNvPr id="19" name="AutoShape 19"/>
          <p:cNvSpPr txBox="1"/>
          <p:nvPr>
            <p:custDataLst>
              <p:tags r:id="rId16"/>
            </p:custDataLst>
          </p:nvPr>
        </p:nvSpPr>
        <p:spPr>
          <a:xfrm>
            <a:off x="2053590" y="5322570"/>
            <a:ext cx="3851910" cy="1479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结实、抗高温软化、抗低温开裂、防水灾助燃</a:t>
            </a:r>
            <a:endParaRPr lang="en-US" sz="1100"/>
          </a:p>
        </p:txBody>
      </p:sp>
      <p:cxnSp>
        <p:nvCxnSpPr>
          <p:cNvPr id="20" name="Connector 16"/>
          <p:cNvCxnSpPr/>
          <p:nvPr>
            <p:custDataLst>
              <p:tags r:id="rId17"/>
            </p:custDataLst>
          </p:nvPr>
        </p:nvCxnSpPr>
        <p:spPr>
          <a:xfrm>
            <a:off x="815344" y="5587365"/>
            <a:ext cx="9709785" cy="75565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17"/>
          <p:cNvSpPr txBox="1"/>
          <p:nvPr>
            <p:custDataLst>
              <p:tags r:id="rId18"/>
            </p:custDataLst>
          </p:nvPr>
        </p:nvSpPr>
        <p:spPr>
          <a:xfrm>
            <a:off x="815340" y="5732780"/>
            <a:ext cx="934085" cy="3086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22" name="AutoShape 18"/>
          <p:cNvSpPr txBox="1"/>
          <p:nvPr>
            <p:custDataLst>
              <p:tags r:id="rId19"/>
            </p:custDataLst>
          </p:nvPr>
        </p:nvSpPr>
        <p:spPr>
          <a:xfrm>
            <a:off x="2034540" y="5758180"/>
            <a:ext cx="5835650" cy="1854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800" b="1"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防水尾线</a:t>
            </a:r>
            <a:r>
              <a:rPr lang="en-US" altLang="zh-CN" sz="1800" b="1"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TYPE-C</a:t>
            </a:r>
            <a:r>
              <a:rPr lang="zh-CN" altLang="en-US" sz="1800" b="1"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母头连接太阳能板</a:t>
            </a:r>
            <a:endParaRPr lang="zh-CN" altLang="en-US" sz="1800" b="1"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4" name="AutoShape 19"/>
          <p:cNvSpPr txBox="1"/>
          <p:nvPr>
            <p:custDataLst>
              <p:tags r:id="rId20"/>
            </p:custDataLst>
          </p:nvPr>
        </p:nvSpPr>
        <p:spPr>
          <a:xfrm>
            <a:off x="2053590" y="6132830"/>
            <a:ext cx="4444365" cy="2298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300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sym typeface="+mn-ea"/>
              </a:rPr>
              <a:t>解决传统尾接硬连接风吹太阳能板充电线导致脱落充电头</a:t>
            </a:r>
            <a:endParaRPr lang="zh-CN" altLang="en-US" sz="1300">
              <a:solidFill>
                <a:srgbClr val="8A8F99"/>
              </a:solidFill>
              <a:latin typeface="Noto Sans SC" panose="020B0200000000000000" charset="-122"/>
              <a:ea typeface="Noto Sans SC" panose="020B02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POINT 01 · BRACKET LOCK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660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355° 自由旋转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怎么转都掉不下来</a:t>
            </a:r>
            <a:endParaRPr lang="en-US" sz="3000" b="1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 txBox="1"/>
          <p:nvPr/>
        </p:nvSpPr>
        <p:spPr>
          <a:xfrm>
            <a:off x="812800" y="26670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客户痛点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2984500"/>
            <a:ext cx="609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市面上同类球机转到某一个角度就会自动松脱、直接掉头掉下来，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安装师傅调角度时心里一直悬着，生怕把机器摔了。</a:t>
            </a:r>
            <a:endParaRPr lang="en-US" sz="15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 rot="-7222">
            <a:off x="812807" y="3930650"/>
            <a:ext cx="604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812800" y="41275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本款设计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812800" y="4445000"/>
            <a:ext cx="635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支架支持 </a:t>
            </a: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355° 任意角度自由旋转</a:t>
            </a: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，调视角非常灵活。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只有刻意把机身转到</a:t>
            </a:r>
            <a:r>
              <a:rPr lang="en-US" sz="15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对向 360° 对位</a:t>
            </a: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的那个唯一位置，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才能把机身从支架上拆下来。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日常任意旋转、风吹震动，机身都不会自己掉。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0" y="1016000"/>
            <a:ext cx="3810000" cy="5080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POINT 02 · QUICK MOUNT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660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支架快装：先打拖板，再挂机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1841500"/>
            <a:ext cx="635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安装师傅不用再单手举着摄像机、另一只手摸螺丝，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一个人也能高效完工。</a:t>
            </a:r>
            <a:endParaRPr lang="en-US" sz="15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 txBox="1"/>
          <p:nvPr/>
        </p:nvSpPr>
        <p:spPr>
          <a:xfrm>
            <a:off x="812800" y="27940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333500" y="27940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先把拖板单独打到墙上，定位打孔上螺丝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333500" y="31496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拖板轻，单手可操作，打孔不抖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7222">
            <a:off x="812807" y="3613150"/>
            <a:ext cx="604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812800" y="38100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333500" y="38100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批量打完所有点位的拖板，一次走完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1333500" y="41656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多机位安装效率显著提升，不用来回递机器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7222">
            <a:off x="812807" y="4629150"/>
            <a:ext cx="604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812800" y="48260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1333500" y="48260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最后把机身顺着卡位套上去，咔哒锁定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1333500" y="51816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如图背面所示，拖板卡位直接对接，免拧螺丝</a:t>
            </a:r>
            <a:endParaRPr lang="en-US" sz="110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2870" y="698500"/>
            <a:ext cx="3513455" cy="16008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870" y="2299335"/>
            <a:ext cx="3513455" cy="36436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POINT 03 · NO EXPOSED SCREWS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660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整机无一个螺丝外露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1841500"/>
            <a:ext cx="635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从顶部俯视整机，看不到任何一颗螺丝、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找不到任何一个螺丝孔位。</a:t>
            </a:r>
            <a:endParaRPr lang="en-US" sz="15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 txBox="1"/>
          <p:nvPr/>
        </p:nvSpPr>
        <p:spPr>
          <a:xfrm>
            <a:off x="812800" y="27940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客户痛点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812800" y="3111500"/>
            <a:ext cx="635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别家球机螺丝孔露在外面，雨水顺着孔往里灌，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zh-CN" alt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下雨</a:t>
            </a: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孔位就生锈，一年就开始渗水进机壳。</a:t>
            </a:r>
            <a:endParaRPr lang="en-US" sz="15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rot="-7222">
            <a:off x="812807" y="4057650"/>
            <a:ext cx="604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 txBox="1"/>
          <p:nvPr/>
        </p:nvSpPr>
        <p:spPr>
          <a:xfrm>
            <a:off x="812800" y="42545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本款设计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812800" y="4572000"/>
            <a:ext cx="6350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所有螺丝全部藏在壳体内部，外观面零孔位。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雨水没有螺丝孔可以钻，从源头上切断三条隐患：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5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孔位积水</a:t>
            </a: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· </a:t>
            </a:r>
            <a:r>
              <a:rPr lang="en-US" sz="15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螺丝生锈</a:t>
            </a: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· </a:t>
            </a:r>
            <a:r>
              <a:rPr lang="en-US" sz="15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壳体进水</a:t>
            </a:r>
            <a:endParaRPr lang="en-US" sz="1500" b="1" i="0" u="none" strike="noStrike">
              <a:solidFill>
                <a:srgbClr val="E85D2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0" y="1016000"/>
            <a:ext cx="3810000" cy="5080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POINT 04 · HOUSING MATERIAL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660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PC+ABS+抗UV+防火料外壳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1841500"/>
            <a:ext cx="635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四种改性工程料复合配方，专为户外长期暴晒环境设计</a:t>
            </a:r>
            <a:endParaRPr lang="en-US" sz="1100"/>
          </a:p>
        </p:txBody>
      </p:sp>
      <p:sp>
        <p:nvSpPr>
          <p:cNvPr id="5" name="AutoShape 5"/>
          <p:cNvSpPr/>
          <p:nvPr>
            <p:custDataLst>
              <p:tags r:id="rId1"/>
            </p:custDataLst>
          </p:nvPr>
        </p:nvSpPr>
        <p:spPr>
          <a:xfrm>
            <a:off x="812800" y="2603500"/>
            <a:ext cx="101600" cy="1016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 txBox="1"/>
          <p:nvPr>
            <p:custDataLst>
              <p:tags r:id="rId2"/>
            </p:custDataLst>
          </p:nvPr>
        </p:nvSpPr>
        <p:spPr>
          <a:xfrm>
            <a:off x="1066800" y="2476500"/>
            <a:ext cx="584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结实抗摔</a:t>
            </a:r>
            <a:endParaRPr lang="en-US" sz="1100"/>
          </a:p>
        </p:txBody>
      </p:sp>
      <p:sp>
        <p:nvSpPr>
          <p:cNvPr id="7" name="AutoShape 7"/>
          <p:cNvSpPr txBox="1"/>
          <p:nvPr>
            <p:custDataLst>
              <p:tags r:id="rId3"/>
            </p:custDataLst>
          </p:nvPr>
        </p:nvSpPr>
        <p:spPr>
          <a:xfrm>
            <a:off x="1066800" y="2857500"/>
            <a:ext cx="584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PC+ABS </a:t>
            </a:r>
            <a:r>
              <a:rPr lang="zh-CN" alt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合成料</a:t>
            </a: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，抗冲击韧性高，安装磕碰不易裂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812800" y="3429000"/>
            <a:ext cx="101600" cy="1016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 txBox="1"/>
          <p:nvPr>
            <p:custDataLst>
              <p:tags r:id="rId5"/>
            </p:custDataLst>
          </p:nvPr>
        </p:nvSpPr>
        <p:spPr>
          <a:xfrm>
            <a:off x="1066800" y="3302000"/>
            <a:ext cx="584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抗高温软化</a:t>
            </a:r>
            <a:endParaRPr lang="en-US" sz="1100"/>
          </a:p>
        </p:txBody>
      </p:sp>
      <p:sp>
        <p:nvSpPr>
          <p:cNvPr id="10" name="AutoShape 10"/>
          <p:cNvSpPr txBox="1"/>
          <p:nvPr>
            <p:custDataLst>
              <p:tags r:id="rId6"/>
            </p:custDataLst>
          </p:nvPr>
        </p:nvSpPr>
        <p:spPr>
          <a:xfrm>
            <a:off x="1066800" y="3683000"/>
            <a:ext cx="584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夏天暴晒外壳不发软、不变形、不下垂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7"/>
            </p:custDataLst>
          </p:nvPr>
        </p:nvSpPr>
        <p:spPr>
          <a:xfrm>
            <a:off x="812800" y="4254500"/>
            <a:ext cx="101600" cy="1016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 txBox="1"/>
          <p:nvPr>
            <p:custDataLst>
              <p:tags r:id="rId8"/>
            </p:custDataLst>
          </p:nvPr>
        </p:nvSpPr>
        <p:spPr>
          <a:xfrm>
            <a:off x="1066800" y="4127500"/>
            <a:ext cx="584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抗低温开裂</a:t>
            </a:r>
            <a:endParaRPr lang="en-US" sz="1100"/>
          </a:p>
        </p:txBody>
      </p:sp>
      <p:sp>
        <p:nvSpPr>
          <p:cNvPr id="13" name="AutoShape 13"/>
          <p:cNvSpPr txBox="1"/>
          <p:nvPr>
            <p:custDataLst>
              <p:tags r:id="rId9"/>
            </p:custDataLst>
          </p:nvPr>
        </p:nvSpPr>
        <p:spPr>
          <a:xfrm>
            <a:off x="1066800" y="4508500"/>
            <a:ext cx="584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北方冬天低温脆化不裂壳、不开缝</a:t>
            </a:r>
            <a:endParaRPr lang="en-US" sz="1100"/>
          </a:p>
        </p:txBody>
      </p:sp>
      <p:sp>
        <p:nvSpPr>
          <p:cNvPr id="14" name="AutoShape 14"/>
          <p:cNvSpPr/>
          <p:nvPr>
            <p:custDataLst>
              <p:tags r:id="rId10"/>
            </p:custDataLst>
          </p:nvPr>
        </p:nvSpPr>
        <p:spPr>
          <a:xfrm>
            <a:off x="812800" y="5080000"/>
            <a:ext cx="101600" cy="1016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 txBox="1"/>
          <p:nvPr>
            <p:custDataLst>
              <p:tags r:id="rId11"/>
            </p:custDataLst>
          </p:nvPr>
        </p:nvSpPr>
        <p:spPr>
          <a:xfrm>
            <a:off x="1066800" y="4953000"/>
            <a:ext cx="584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防水灾助燃</a:t>
            </a:r>
            <a:endParaRPr lang="en-US" sz="1100"/>
          </a:p>
        </p:txBody>
      </p:sp>
      <p:sp>
        <p:nvSpPr>
          <p:cNvPr id="16" name="AutoShape 16"/>
          <p:cNvSpPr txBox="1"/>
          <p:nvPr>
            <p:custDataLst>
              <p:tags r:id="rId12"/>
            </p:custDataLst>
          </p:nvPr>
        </p:nvSpPr>
        <p:spPr>
          <a:xfrm>
            <a:off x="1066800" y="5334000"/>
            <a:ext cx="584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添加防火剂，遇明火不自燃、不助燃</a:t>
            </a:r>
            <a:endParaRPr lang="en-US" sz="110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7874000" y="1143000"/>
            <a:ext cx="3619500" cy="482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33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2800" y="2540000"/>
            <a:ext cx="508000" cy="381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 txBox="1"/>
          <p:nvPr/>
        </p:nvSpPr>
        <p:spPr>
          <a:xfrm>
            <a:off x="812800" y="27686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GUN-BALL VERSION · 进阶款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3238500"/>
            <a:ext cx="609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F7F5F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枪球联动版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4318000"/>
            <a:ext cx="558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B4BA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在前面四大球机卖点之上，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600" b="0" i="0" u="none" strike="noStrike">
                <a:solidFill>
                  <a:srgbClr val="B4BA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枪球版再额外叠加两个结构优势。</a:t>
            </a:r>
            <a:endParaRPr lang="en-US" sz="1600" b="0" i="0" u="none" strike="noStrike">
              <a:solidFill>
                <a:srgbClr val="B4BAC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/>
          <a:srcRect l="149" r="149"/>
          <a:stretch>
            <a:fillRect/>
          </a:stretch>
        </p:blipFill>
        <p:spPr>
          <a:xfrm>
            <a:off x="6291580" y="1108710"/>
            <a:ext cx="5204460" cy="433260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POINT 05 · FIXED GUN MODULE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660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卡扣式无</a:t>
            </a:r>
            <a:r>
              <a:rPr lang="zh-CN" alt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前后抬头</a:t>
            </a: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旋转枪机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做到 100% 防水</a:t>
            </a:r>
            <a:endParaRPr lang="en-US" sz="3000" b="1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 txBox="1"/>
          <p:nvPr/>
        </p:nvSpPr>
        <p:spPr>
          <a:xfrm>
            <a:off x="812800" y="26670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客户痛点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2984500"/>
            <a:ext cx="635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市面上枪球联动的枪机部分靠旋转调节角度，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旋转轴本身就是天然漏水点，户外用久了容易渗水进机。</a:t>
            </a:r>
            <a:endParaRPr lang="en-US" sz="15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 rot="-7222">
            <a:off x="812807" y="3994150"/>
            <a:ext cx="604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812800" y="41910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本款设计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812800" y="4508500"/>
            <a:ext cx="635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上部枪机采用 </a:t>
            </a: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卡扣式固定结构、完全不旋转</a:t>
            </a: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从结构上消除了旋转缝隙这个漏水通道。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没有转轴、没有缝隙，防水等级直接做到 </a:t>
            </a:r>
            <a:r>
              <a:rPr lang="en-US" sz="15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100%</a:t>
            </a: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暴雨环境下枪机部分也不会渗水。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"/>
          <a:srcRect l="149" r="149"/>
          <a:stretch>
            <a:fillRect/>
          </a:stretch>
        </p:blipFill>
        <p:spPr>
          <a:xfrm>
            <a:off x="7543165" y="1557020"/>
            <a:ext cx="4074160" cy="339153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POINT 06 · 180° FILL LIGHT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660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双侧补光灯板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全场景 180° 无暗角</a:t>
            </a:r>
            <a:endParaRPr lang="en-US" sz="3000" b="1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 txBox="1"/>
          <p:nvPr/>
        </p:nvSpPr>
        <p:spPr>
          <a:xfrm>
            <a:off x="812800" y="26670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客户痛点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2984500"/>
            <a:ext cx="635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普通枪球只有枪机正前方</a:t>
            </a:r>
            <a:r>
              <a:rPr lang="zh-CN" alt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几</a:t>
            </a: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颗灯，夜间两侧有暗角，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来人、来车走到灯照不到的区域就看不清楚。</a:t>
            </a:r>
            <a:endParaRPr lang="en-US" sz="15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 rot="-7222">
            <a:off x="812807" y="3994150"/>
            <a:ext cx="604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812800" y="41910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本款设计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812800" y="4508500"/>
            <a:ext cx="635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枪机左右两侧各搭载一块 </a:t>
            </a: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独立补光/红外灯板</a:t>
            </a: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配合正前方主镜头，补光角度覆盖 </a:t>
            </a:r>
            <a:r>
              <a:rPr lang="en-US" sz="15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180° 全场景</a:t>
            </a: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夜间来人、来车无论从哪个方向进入监控范围，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5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都能被照亮，没有死角、没有暗区。</a:t>
            </a:r>
            <a:endParaRPr lang="en-US" sz="15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"/>
          <a:srcRect l="149" r="149"/>
          <a:stretch>
            <a:fillRect/>
          </a:stretch>
        </p:blipFill>
        <p:spPr>
          <a:xfrm>
            <a:off x="7162800" y="1509395"/>
            <a:ext cx="4332605" cy="3606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33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2800" y="2476500"/>
            <a:ext cx="508000" cy="381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 txBox="1"/>
          <p:nvPr/>
        </p:nvSpPr>
        <p:spPr>
          <a:xfrm>
            <a:off x="812800" y="27051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FOUR-LENS VERSION · 旗舰款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3175000"/>
            <a:ext cx="609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F7F5F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 目全</a:t>
            </a:r>
            <a:r>
              <a:rPr lang="zh-CN" altLang="en-US" sz="4400" b="1" i="0" u="none" strike="noStrike">
                <a:solidFill>
                  <a:srgbClr val="F7F5F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景</a:t>
            </a:r>
            <a:r>
              <a:rPr lang="en-US" sz="4400" b="1" i="0" u="none" strike="noStrike">
                <a:solidFill>
                  <a:srgbClr val="F7F5F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版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4254500"/>
            <a:ext cx="558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B4BA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</a:t>
            </a:r>
            <a:r>
              <a:rPr lang="zh-CN" altLang="en-US" sz="1600" b="0" i="0" u="none" strike="noStrike">
                <a:solidFill>
                  <a:srgbClr val="B4BA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台</a:t>
            </a:r>
            <a:r>
              <a:rPr lang="en-US" sz="1600" b="0" i="0" u="none" strike="noStrike">
                <a:solidFill>
                  <a:srgbClr val="B4BA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 4 个镜头同时看，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600" b="0" i="0" u="none" strike="noStrike">
                <a:solidFill>
                  <a:srgbClr val="B4BA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左右各 355° 旋转，全圆 360° 无死角。</a:t>
            </a:r>
            <a:endParaRPr lang="en-US" sz="1600" b="0" i="0" u="none" strike="noStrike">
              <a:solidFill>
                <a:srgbClr val="B4BAC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rcRect l="58" r="58"/>
          <a:stretch>
            <a:fillRect/>
          </a:stretch>
        </p:blipFill>
        <p:spPr>
          <a:xfrm>
            <a:off x="6046470" y="1423670"/>
            <a:ext cx="5300345" cy="338836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POINT 07 · FOUR LENS · 355° EACH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533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 目同时共看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2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左右各 355° 旋转</a:t>
            </a:r>
            <a:endParaRPr lang="en-US" sz="2800" b="1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 txBox="1"/>
          <p:nvPr/>
        </p:nvSpPr>
        <p:spPr>
          <a:xfrm>
            <a:off x="812800" y="26670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客户痛点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29845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4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普通枪球只有 2 个镜头，左右两侧还是有盲区，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4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来人走到侧边摄像头就拍不到。</a:t>
            </a:r>
            <a:endParaRPr lang="en-US" sz="14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 rot="-9392">
            <a:off x="812809" y="3930650"/>
            <a:ext cx="4648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812800" y="41275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本款设计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812800" y="4445000"/>
            <a:ext cx="4826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整机共 </a:t>
            </a:r>
            <a:r>
              <a:rPr lang="en-US" sz="14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 个镜头</a:t>
            </a: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同时工作：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中间 1 颗固定枪机（向前）</a:t>
            </a:r>
            <a:endParaRPr lang="en-US" sz="14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下方 1 颗云台球机（可转动355</a:t>
            </a:r>
            <a:r>
              <a:rPr lang="en-US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° </a:t>
            </a: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）</a:t>
            </a:r>
            <a:endParaRPr lang="en-US" sz="14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 </a:t>
            </a:r>
            <a:r>
              <a:rPr lang="en-US" sz="14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左右两侧各 1 颗</a:t>
            </a: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，均可 355° 旋转</a:t>
            </a:r>
            <a:endParaRPr lang="en-US" sz="14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rcRect l="58" r="58"/>
          <a:stretch>
            <a:fillRect/>
          </a:stretch>
        </p:blipFill>
        <p:spPr>
          <a:xfrm>
            <a:off x="6306185" y="1722120"/>
            <a:ext cx="5340985" cy="341439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POINT 08 · 360° FULL COVERAGE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533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 个角度合起来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2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</a:t>
            </a:r>
            <a:r>
              <a:rPr lang="zh-CN" altLang="en-US" sz="2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景</a:t>
            </a:r>
            <a:r>
              <a:rPr lang="en-US" sz="28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360° 无死角</a:t>
            </a:r>
            <a:endParaRPr lang="en-US" sz="2800" b="1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 txBox="1"/>
          <p:nvPr/>
        </p:nvSpPr>
        <p:spPr>
          <a:xfrm>
            <a:off x="812800" y="26670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客户痛点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812800" y="29845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4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一颗普通球机只能盯一个方向，要覆盖院子、路口、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4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大门口，过去得装 3–4 台机器才行。</a:t>
            </a:r>
            <a:endParaRPr lang="en-US" sz="1400" b="0" i="0" u="none" strike="noStrike">
              <a:solidFill>
                <a:srgbClr val="2B2F3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 rot="-9392">
            <a:off x="812809" y="3930650"/>
            <a:ext cx="4648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812800" y="41275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本款价值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812800" y="4445000"/>
            <a:ext cx="4826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一颗机器同时覆盖 </a:t>
            </a:r>
            <a:r>
              <a:rPr lang="en-US" sz="14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前、左、右、下</a:t>
            </a: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四个方向，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左右镜头再各 355° 旋转补盲，</a:t>
            </a:r>
            <a:endParaRPr lang="en-US" sz="14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等于把过去 3–4 台机器的活，</a:t>
            </a:r>
            <a:endParaRPr lang="en-US" sz="14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一颗机器全干完，真正实现 </a:t>
            </a:r>
            <a:r>
              <a:rPr lang="en-US" sz="14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全圆 360° 无死角</a:t>
            </a:r>
            <a:r>
              <a:rPr lang="en-US" sz="1400" b="0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400" b="0" i="0" u="none" strike="noStrike">
              <a:solidFill>
                <a:srgbClr val="1A233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/>
          <a:srcRect t="39" b="39"/>
          <a:stretch>
            <a:fillRect/>
          </a:stretch>
        </p:blipFill>
        <p:spPr>
          <a:xfrm>
            <a:off x="5969000" y="1397000"/>
            <a:ext cx="5422900" cy="4064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/>
          <p:nvPr/>
        </p:nvSpPr>
        <p:spPr>
          <a:xfrm>
            <a:off x="812800" y="6985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SELLING SCRIPT · 08</a:t>
            </a:r>
            <a:endParaRPr lang="en-US" sz="1100"/>
          </a:p>
        </p:txBody>
      </p:sp>
      <p:sp>
        <p:nvSpPr>
          <p:cNvPr id="3" name="AutoShape 3"/>
          <p:cNvSpPr txBox="1"/>
          <p:nvPr/>
        </p:nvSpPr>
        <p:spPr>
          <a:xfrm>
            <a:off x="812800" y="11176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对客户就讲这四句话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20320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客户常见担心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6350000" y="20320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5D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我们的一句话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131">
            <a:off x="812804" y="24701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 txBox="1"/>
          <p:nvPr/>
        </p:nvSpPr>
        <p:spPr>
          <a:xfrm>
            <a:off x="812800" y="2730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"转着转着机器会不会掉下来？"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6350000" y="2730500"/>
            <a:ext cx="5029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355° 随便转，只有对位那一下才拆得下来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4131">
            <a:off x="812804" y="34861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 txBox="1"/>
          <p:nvPr/>
        </p:nvSpPr>
        <p:spPr>
          <a:xfrm>
            <a:off x="812800" y="3746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"装一台要两个人，工时太贵"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6350000" y="3746500"/>
            <a:ext cx="5029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拖板先打墙、最后挂机，一个人就能干完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131">
            <a:off x="812804" y="45021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812800" y="4762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"螺丝孔下雨会不会生锈渗水？"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6350000" y="4762500"/>
            <a:ext cx="5029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整机找不到一颗外露螺丝，水没地方钻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4131">
            <a:off x="812804" y="55181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5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 txBox="1"/>
          <p:nvPr/>
        </p:nvSpPr>
        <p:spPr>
          <a:xfrm>
            <a:off x="812800" y="57785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2B2F3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"外壳晒两年会不会发黄开裂？"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6350000" y="5778500"/>
            <a:ext cx="5029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1A233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PC+ABS+抗UV+防火料，摔不烂、冻不裂、点不着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33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2800" y="2794000"/>
            <a:ext cx="508000" cy="38100"/>
          </a:xfrm>
          <a:prstGeom prst="roundRect">
            <a:avLst>
              <a:gd name="adj" fmla="val 0"/>
            </a:avLst>
          </a:prstGeom>
          <a:solidFill>
            <a:srgbClr val="E85D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 txBox="1"/>
          <p:nvPr/>
        </p:nvSpPr>
        <p:spPr>
          <a:xfrm>
            <a:off x="812800" y="3048000"/>
            <a:ext cx="762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7F5F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结构讲到位，单子才稳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812800" y="4191000"/>
            <a:ext cx="10414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B4BA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355° 防脱落 · 快装支架 · 无螺丝外露 · PC+ABS 抗UV 防火料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500" b="0" i="0" u="none" strike="noStrike">
                <a:solidFill>
                  <a:srgbClr val="B4BA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卡扣枪机 100% 防水 · 180° 双侧补光 · 4 目共看 · 360° 全圆无死角</a:t>
            </a:r>
            <a:endParaRPr lang="en-US" sz="1500" b="0" i="0" u="none" strike="noStrike">
              <a:solidFill>
                <a:srgbClr val="B4BAC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5" name="Connector 5"/>
          <p:cNvCxnSpPr/>
          <p:nvPr/>
        </p:nvCxnSpPr>
        <p:spPr>
          <a:xfrm rot="-14566">
            <a:off x="812813" y="5200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0586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 txBox="1"/>
          <p:nvPr/>
        </p:nvSpPr>
        <p:spPr>
          <a:xfrm>
            <a:off x="812800" y="5397500"/>
            <a:ext cx="762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A8F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NEW MOLD AOV CAMERA · SALES TRAINING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2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3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4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5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6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7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8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9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0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1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2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3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4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5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6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7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8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19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20.xml><?xml version="1.0" encoding="utf-8"?>
<p:tagLst xmlns:p="http://schemas.openxmlformats.org/presentationml/2006/main">
  <p:tag name="KSO_WM_DIAGRAM_VIRTUALLY_FRAME" val="{&quot;height&quot;:318.1,&quot;left&quot;:64,&quot;top&quot;:173.05,&quot;width&quot;:764.7503149606298}"/>
</p:tagLst>
</file>

<file path=ppt/tags/tag21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22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23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24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25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26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27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28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29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30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31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ags/tag32.xml><?xml version="1.0" encoding="utf-8"?>
<p:tagLst xmlns:p="http://schemas.openxmlformats.org/presentationml/2006/main">
  <p:tag name="KSO_WM_DIAGRAM_VIRTUALLY_FRAME" val="{&quot;height&quot;:249,&quot;left&quot;:64,&quot;top&quot;:195,&quot;width&quot;:48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2327</Words>
  <Application>WPS 演示</Application>
  <PresentationFormat/>
  <Paragraphs>261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天宏旭鹰</cp:lastModifiedBy>
  <cp:revision>4</cp:revision>
  <dcterms:created xsi:type="dcterms:W3CDTF">2026-10-10T10:31:00Z</dcterms:created>
  <dcterms:modified xsi:type="dcterms:W3CDTF">2026-10-21T12:13:28Z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{"Label":"1","ContentProducer":"001191110102MACQD9K64010000","ProduceID":"7694977701653318593","ReservedCode1":"","ContentPropagator":"","PropagateID":"","ReservedCode2":""}</vt:lpwstr>
  </property>
  <property fmtid="{D5CDD505-2E9C-101B-9397-08002B2CF9AE}" pid="3" name="KSOProductBuildVer">
    <vt:lpwstr>2052-12.1.0.28505</vt:lpwstr>
  </property>
  <property fmtid="{D5CDD505-2E9C-101B-9397-08002B2CF9AE}" pid="4" name="ICV">
    <vt:lpwstr>4F321EF0B82345ABA9618EB410F89544_13</vt:lpwstr>
  </property>
</Properties>
</file>