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2" r:id="rId4"/>
  </p:sldMasterIdLst>
  <p:notesMasterIdLst>
    <p:notesMasterId r:id="rId6"/>
  </p:notesMasterIdLst>
  <p:sldIdLst>
    <p:sldId id="256" r:id="rId5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32" userDrawn="1">
          <p15:clr>
            <a:srgbClr val="747775"/>
          </p15:clr>
        </p15:guide>
        <p15:guide id="2" pos="2912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32"/>
        <p:guide pos="2912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defRPr sz="14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各位销售同事，今天培训的主角是 MR-04 星耀全彩四目全景球机，太阳能供电、4G 免流、低温版。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这一页先建立整体印象：四颗镜头一机看全景，配太阳能板和锂电池，365 天不用接电、不用布线，插卡就能看。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右侧四个图标就是四大核心能力：四目全景、太阳能 AOV、4G 双网免流、AI 黑光全彩，后面逐一展开。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这一页给客户建立整体认知：MR-04 不是普通球机，是一台顶四台的太阳能 4G 全景机。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记住四个关键词：四目 8MP 全景、太阳能+锂电池、双天线 4G 免流、补光灯+红蓝警戒配云际 APP。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讲的时候用一句话开场：装这台机器，不用接电、不用拉网线，装上就能看，365 天在线。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这一页是整堂课的目录，先让客户心里有数：MR-04 一共七个卖点，后面每个卖点展开一页。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讲的时候可以问客户：您现在最头疼的是哪一块？没电没网、还是夜里看不清、还是冬天怕冻？客户点哪块，就跳到对应页重点讲。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这七个卖点正好覆盖客户最常问的七个问题：画面清不清楚、供电麻不麻烦、能不能多角度盯、晚上看得清不清、录像找不找得到、天冷不冷死机、户外耐不耐用。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把这一页当索引用：客户问哪一条，就翻到对应卖点页，用那一页的“痛点—本款设计”结构讲透，客户听完就能记住。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卖点 01-04：画面、供电、云台、夜视。每个卖点对应一个客户痛点，讲的时候先讲痛点再抛方案。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话术要点：一台顶四台（设备钱、施工钱、维护钱全省）；不用接电不用拉网线；人车同现各自跟踪；夜里照样全彩清晰。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卖点 05-08：存储、低温、防护、双网。继续按"先痛点、后方案"讲。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话术要点：TF 512GB+云存储双保险；-40℃ 就是为北方冬天设计；IP66 装上去几年不用操心；电信+移动双网卡槽插卡即用。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这一页是成交的关键：七个维度一张表，客户逐项看过去，越看越清楚。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讲法：先指综合成本那行——一机抵四台，设备钱、施工钱、维护钱全省；再回头从上往下快速过，镜头、供电、存储、云台、夜视、低温每项都赢。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客户如果只盯着价格，就把最后一行橙色的综合成本反复强调：单价看起来不便宜，算总账比四台省得多。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这一页帮客户对号入座：让他说出自己的场景，你指给他对应这一格。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六个场景全是面积大、点位散、很多还没电没网的地方——正好是 MR-04 太阳能 4G 免流一机四目的主场。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如果客户不在六个场景里，就问他场地多大、有没有电、装几个点，用同样逻辑把需求套进去。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这一页是给大家直接背诵用的销售话术。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左边是客户最常问的四句话，右边是我们的标准回应，现场演示的时候照着讲就行。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核心思路：客户的担心永远是"装上去靠不靠谱"，我们用具体参数而不是形容词来回答——免电免网、一机 360°、-40℃、黑光全彩。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6" hasCustomPrompt="1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b">
            <a:normAutofit/>
          </a:bodyPr>
          <a:lstStyle>
            <a:lvl1pPr algn="ctr">
              <a:lnSpc>
                <a:spcPct val="92000"/>
              </a:lnSpc>
              <a:defRPr sz="45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92000"/>
              </a:lnSpc>
            </a:pPr>
            <a:r>
              <a:rPr lang="en-US" sz="45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45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7" hasCustomPrompt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ctr">
              <a:lnSpc>
                <a:spcPct val="92000"/>
              </a:lnSpc>
              <a:defRPr sz="18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61950" algn="ctr">
              <a:lnSpc>
                <a:spcPct val="92000"/>
              </a:lnSpc>
              <a:spcBef>
                <a:spcPts val="800"/>
              </a:spcBef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subtitle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8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9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10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7D5E53B2-AE9C-4C0C-AB6E-EE82690059CE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11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rmAutofit/>
          </a:bodyPr>
          <a:lstStyle>
            <a:lvl1pPr algn="l">
              <a:lnSpc>
                <a:spcPct val="92000"/>
              </a:lnSpc>
              <a:defRPr sz="33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12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13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14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15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3EAB9A47-7978-457D-8FC4-B5AACD8DAB7C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16" hasCustomPrompt="1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b">
            <a:normAutofit/>
          </a:bodyPr>
          <a:lstStyle>
            <a:lvl1pPr algn="l">
              <a:lnSpc>
                <a:spcPct val="92000"/>
              </a:lnSpc>
              <a:defRPr sz="45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45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45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17" hasCustomPrompt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18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8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18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19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20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EF85E3D1-2074-40E6-AEB1-48521FD7A48E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21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rmAutofit/>
          </a:bodyPr>
          <a:lstStyle>
            <a:lvl1pPr algn="l">
              <a:lnSpc>
                <a:spcPct val="92000"/>
              </a:lnSpc>
              <a:defRPr sz="33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22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23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24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25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26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4DD9BE0E-B1F8-4071-8DB5-7F4EED9AD52D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27" hasCustomPrompt="1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rmAutofit/>
          </a:bodyPr>
          <a:lstStyle>
            <a:lvl1pPr algn="l">
              <a:lnSpc>
                <a:spcPct val="92000"/>
              </a:lnSpc>
              <a:defRPr sz="33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28" hasCustomPrompt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b">
            <a:normAutofit/>
          </a:bodyPr>
          <a:lstStyle>
            <a:lvl1pPr algn="l">
              <a:lnSpc>
                <a:spcPct val="92000"/>
              </a:lnSpc>
              <a:defRPr sz="18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1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800" b="1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29" hasCustomPrompt="1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30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b">
            <a:normAutofit/>
          </a:bodyPr>
          <a:lstStyle>
            <a:lvl1pPr algn="l">
              <a:lnSpc>
                <a:spcPct val="92000"/>
              </a:lnSpc>
              <a:defRPr sz="18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1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800" b="1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31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32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AutoShape 8"/>
          <p:cNvSpPr/>
          <p:nvPr>
            <p:ph type="body" sz="quarter" idx="33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AutoShape 9"/>
          <p:cNvSpPr/>
          <p:nvPr>
            <p:ph type="body" sz="quarter" idx="34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FBAA56F7-B1F1-4C4A-9833-2198B3E419A2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35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rmAutofit/>
          </a:bodyPr>
          <a:lstStyle>
            <a:lvl1pPr algn="l">
              <a:lnSpc>
                <a:spcPct val="92000"/>
              </a:lnSpc>
              <a:defRPr sz="33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36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37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38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48C1EC01-C631-4A17-B62B-822F10A1598E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39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40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41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AB5B742C-2D00-470B-8820-D5BAB67187BE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42" hasCustomPrompt="1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b">
            <a:normAutofit/>
          </a:bodyPr>
          <a:lstStyle>
            <a:lvl1pPr algn="l">
              <a:lnSpc>
                <a:spcPct val="92000"/>
              </a:lnSpc>
              <a:defRPr sz="24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2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2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43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4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81000" algn="l">
              <a:lnSpc>
                <a:spcPct val="92000"/>
              </a:lnSpc>
              <a:spcBef>
                <a:spcPts val="800"/>
              </a:spcBef>
            </a:pPr>
            <a:r>
              <a:rPr lang="en-US" sz="2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44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2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45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46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47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80BEC434-4709-4F03-877E-51412E4A47A4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48" hasCustomPrompt="1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b">
            <a:normAutofit/>
          </a:bodyPr>
          <a:lstStyle>
            <a:lvl1pPr algn="l">
              <a:lnSpc>
                <a:spcPct val="92000"/>
              </a:lnSpc>
              <a:defRPr sz="24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2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2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pic" sz="quarter" idx="49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lIns="63500" tIns="63500" rIns="63500" bIns="63500" anchor="ctr"/>
          <a:lstStyle>
            <a:lvl1pPr algn="ctr">
              <a:defRPr sz="16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/>
          </a:p>
        </p:txBody>
      </p:sp>
      <p:sp>
        <p:nvSpPr>
          <p:cNvPr id="4" name="AutoShape 4"/>
          <p:cNvSpPr/>
          <p:nvPr>
            <p:ph type="body" sz="quarter" idx="50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2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51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52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53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CBAE5819-FDC9-4FCF-9ECF-01A540032EA5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54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rmAutofit/>
          </a:bodyPr>
          <a:lstStyle>
            <a:lvl1pPr algn="l">
              <a:lnSpc>
                <a:spcPct val="92000"/>
              </a:lnSpc>
              <a:defRPr sz="33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55" hasCustomPrompt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56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57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58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A1BBC832-996B-4A55-AF57-5161F6A89789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59" hasCustomPrompt="1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rmAutofit/>
          </a:bodyPr>
          <a:lstStyle>
            <a:lvl1pPr algn="l">
              <a:lnSpc>
                <a:spcPct val="92000"/>
              </a:lnSpc>
              <a:defRPr sz="33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2000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60" hasCustomPrompt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92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45720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61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62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63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CFE9F91B-CE06-4A99-B562-D4E2E8B445D4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AutoShape 1"/>
          <p:cNvSpPr/>
          <p:nvPr>
            <p:ph type="body" sz="quarter" idx="1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rmAutofit/>
          </a:bodyPr>
          <a:lstStyle>
            <a:lvl1pPr algn="l">
              <a:lnSpc>
                <a:spcPct val="100000"/>
              </a:lnSpc>
              <a:defRPr sz="3300" b="1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AutoShape 2"/>
          <p:cNvSpPr/>
          <p:nvPr>
            <p:ph type="body" sz="quarter" idx="2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t">
            <a:normAutofit/>
          </a:bodyPr>
          <a:lstStyle>
            <a:lvl1pPr algn="l">
              <a:lnSpc>
                <a:spcPct val="100000"/>
              </a:lnSpc>
              <a:defRPr sz="21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21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sz="quarter" idx="3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l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4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5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68575" tIns="34275" rIns="68575" bIns="34275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88888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5D4D7E42-5A29-49FD-B2AC-E8CBC16BC81F}" type="slidenum">
              <a:rPr sz="900" b="0" i="0" u="none" strike="noStrik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900" b="0" i="0" u="none" strike="noStrike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4.svg"/><Relationship Id="rId6" Type="http://schemas.openxmlformats.org/officeDocument/2006/relationships/image" Target="../media/image3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2.xml"/><Relationship Id="rId17" Type="http://schemas.openxmlformats.org/officeDocument/2006/relationships/image" Target="../media/image9.png"/><Relationship Id="rId16" Type="http://schemas.openxmlformats.org/officeDocument/2006/relationships/tags" Target="../tags/tag8.xml"/><Relationship Id="rId15" Type="http://schemas.openxmlformats.org/officeDocument/2006/relationships/image" Target="../media/image8.svg"/><Relationship Id="rId14" Type="http://schemas.openxmlformats.org/officeDocument/2006/relationships/image" Target="../media/image7.png"/><Relationship Id="rId13" Type="http://schemas.openxmlformats.org/officeDocument/2006/relationships/tags" Target="../tags/tag7.xml"/><Relationship Id="rId12" Type="http://schemas.openxmlformats.org/officeDocument/2006/relationships/tags" Target="../tags/tag6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svg"/><Relationship Id="rId7" Type="http://schemas.openxmlformats.org/officeDocument/2006/relationships/image" Target="../media/image12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5" Type="http://schemas.openxmlformats.org/officeDocument/2006/relationships/notesSlide" Target="../notesSlides/notesSlide3.xml"/><Relationship Id="rId64" Type="http://schemas.openxmlformats.org/officeDocument/2006/relationships/slideLayout" Target="../slideLayouts/slideLayout12.xml"/><Relationship Id="rId63" Type="http://schemas.openxmlformats.org/officeDocument/2006/relationships/tags" Target="../tags/tag57.xml"/><Relationship Id="rId62" Type="http://schemas.openxmlformats.org/officeDocument/2006/relationships/tags" Target="../tags/tag56.xml"/><Relationship Id="rId61" Type="http://schemas.openxmlformats.org/officeDocument/2006/relationships/tags" Target="../tags/tag55.xml"/><Relationship Id="rId60" Type="http://schemas.openxmlformats.org/officeDocument/2006/relationships/tags" Target="../tags/tag54.xml"/><Relationship Id="rId6" Type="http://schemas.openxmlformats.org/officeDocument/2006/relationships/tags" Target="../tags/tag12.xml"/><Relationship Id="rId59" Type="http://schemas.openxmlformats.org/officeDocument/2006/relationships/tags" Target="../tags/tag53.xml"/><Relationship Id="rId58" Type="http://schemas.openxmlformats.org/officeDocument/2006/relationships/tags" Target="../tags/tag52.xml"/><Relationship Id="rId57" Type="http://schemas.openxmlformats.org/officeDocument/2006/relationships/tags" Target="../tags/tag51.xml"/><Relationship Id="rId56" Type="http://schemas.openxmlformats.org/officeDocument/2006/relationships/tags" Target="../tags/tag50.xml"/><Relationship Id="rId55" Type="http://schemas.openxmlformats.org/officeDocument/2006/relationships/tags" Target="../tags/tag49.xml"/><Relationship Id="rId54" Type="http://schemas.openxmlformats.org/officeDocument/2006/relationships/tags" Target="../tags/tag48.xml"/><Relationship Id="rId53" Type="http://schemas.openxmlformats.org/officeDocument/2006/relationships/image" Target="../media/image22.svg"/><Relationship Id="rId52" Type="http://schemas.openxmlformats.org/officeDocument/2006/relationships/image" Target="../media/image21.png"/><Relationship Id="rId51" Type="http://schemas.openxmlformats.org/officeDocument/2006/relationships/tags" Target="../tags/tag47.xml"/><Relationship Id="rId50" Type="http://schemas.openxmlformats.org/officeDocument/2006/relationships/tags" Target="../tags/tag46.xml"/><Relationship Id="rId5" Type="http://schemas.openxmlformats.org/officeDocument/2006/relationships/tags" Target="../tags/tag11.xml"/><Relationship Id="rId49" Type="http://schemas.openxmlformats.org/officeDocument/2006/relationships/tags" Target="../tags/tag45.xml"/><Relationship Id="rId48" Type="http://schemas.openxmlformats.org/officeDocument/2006/relationships/tags" Target="../tags/tag44.xml"/><Relationship Id="rId47" Type="http://schemas.openxmlformats.org/officeDocument/2006/relationships/tags" Target="../tags/tag43.xml"/><Relationship Id="rId46" Type="http://schemas.openxmlformats.org/officeDocument/2006/relationships/tags" Target="../tags/tag42.xml"/><Relationship Id="rId45" Type="http://schemas.openxmlformats.org/officeDocument/2006/relationships/image" Target="../media/image20.svg"/><Relationship Id="rId44" Type="http://schemas.openxmlformats.org/officeDocument/2006/relationships/image" Target="../media/image19.png"/><Relationship Id="rId43" Type="http://schemas.openxmlformats.org/officeDocument/2006/relationships/tags" Target="../tags/tag41.xml"/><Relationship Id="rId42" Type="http://schemas.openxmlformats.org/officeDocument/2006/relationships/tags" Target="../tags/tag40.xml"/><Relationship Id="rId41" Type="http://schemas.openxmlformats.org/officeDocument/2006/relationships/tags" Target="../tags/tag39.xml"/><Relationship Id="rId40" Type="http://schemas.openxmlformats.org/officeDocument/2006/relationships/tags" Target="../tags/tag38.xml"/><Relationship Id="rId4" Type="http://schemas.openxmlformats.org/officeDocument/2006/relationships/image" Target="../media/image2.svg"/><Relationship Id="rId39" Type="http://schemas.openxmlformats.org/officeDocument/2006/relationships/tags" Target="../tags/tag37.xml"/><Relationship Id="rId38" Type="http://schemas.openxmlformats.org/officeDocument/2006/relationships/tags" Target="../tags/tag36.xml"/><Relationship Id="rId37" Type="http://schemas.openxmlformats.org/officeDocument/2006/relationships/image" Target="../media/image18.svg"/><Relationship Id="rId36" Type="http://schemas.openxmlformats.org/officeDocument/2006/relationships/image" Target="../media/image17.png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image" Target="../media/image1.png"/><Relationship Id="rId29" Type="http://schemas.openxmlformats.org/officeDocument/2006/relationships/image" Target="../media/image8.svg"/><Relationship Id="rId28" Type="http://schemas.openxmlformats.org/officeDocument/2006/relationships/image" Target="../media/image7.png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image" Target="../media/image16.svg"/><Relationship Id="rId20" Type="http://schemas.openxmlformats.org/officeDocument/2006/relationships/image" Target="../media/image15.png"/><Relationship Id="rId2" Type="http://schemas.openxmlformats.org/officeDocument/2006/relationships/tags" Target="../tags/tag10.xml"/><Relationship Id="rId19" Type="http://schemas.openxmlformats.org/officeDocument/2006/relationships/tags" Target="../tags/tag23.xml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image" Target="../media/image4.svg"/><Relationship Id="rId12" Type="http://schemas.openxmlformats.org/officeDocument/2006/relationships/image" Target="../media/image3.png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svg"/><Relationship Id="rId7" Type="http://schemas.openxmlformats.org/officeDocument/2006/relationships/image" Target="../media/image33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38.svg"/><Relationship Id="rId11" Type="http://schemas.openxmlformats.org/officeDocument/2006/relationships/image" Target="../media/image37.png"/><Relationship Id="rId10" Type="http://schemas.openxmlformats.org/officeDocument/2006/relationships/image" Target="../media/image36.svg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2800" y="1524000"/>
            <a:ext cx="508000" cy="381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 txBox="1"/>
          <p:nvPr/>
        </p:nvSpPr>
        <p:spPr>
          <a:xfrm>
            <a:off x="812800" y="17145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SALES TRAINING · SOLAR 4G AOV CAMERA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2286000"/>
            <a:ext cx="825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4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MR-04 星耀全彩四目全景球机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3810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太阳能 4G 免流 AOV · 销售培训手册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8262">
            <a:off x="812808" y="5678170"/>
            <a:ext cx="5283215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5651500"/>
            <a:ext cx="609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/>
                <a:ea typeface="Noto Sans SC"/>
                <a:cs typeface="Noto Sans SC"/>
                <a:sym typeface="Noto Sans SC"/>
              </a:rPr>
              <a:t>旭鹰 AOV 系列 · 四目全景篇 · 2026 新款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4395" y="4577080"/>
            <a:ext cx="711200" cy="711200"/>
          </a:xfrm>
          <a:prstGeom prst="rect">
            <a:avLst/>
          </a:prstGeom>
        </p:spPr>
      </p:pic>
      <p:sp>
        <p:nvSpPr>
          <p:cNvPr id="9" name="AutoShape 9"/>
          <p:cNvSpPr txBox="1"/>
          <p:nvPr>
            <p:custDataLst>
              <p:tags r:id="rId4"/>
            </p:custDataLst>
          </p:nvPr>
        </p:nvSpPr>
        <p:spPr>
          <a:xfrm>
            <a:off x="385445" y="5330190"/>
            <a:ext cx="177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四目全景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49780" y="4629150"/>
            <a:ext cx="711200" cy="711200"/>
          </a:xfrm>
          <a:prstGeom prst="rect">
            <a:avLst/>
          </a:prstGeom>
        </p:spPr>
      </p:pic>
      <p:sp>
        <p:nvSpPr>
          <p:cNvPr id="11" name="AutoShape 11"/>
          <p:cNvSpPr txBox="1"/>
          <p:nvPr>
            <p:custDataLst>
              <p:tags r:id="rId8"/>
            </p:custDataLst>
          </p:nvPr>
        </p:nvSpPr>
        <p:spPr>
          <a:xfrm>
            <a:off x="1516380" y="5356225"/>
            <a:ext cx="177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太阳能 AOV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84700" y="4577080"/>
            <a:ext cx="711200" cy="711200"/>
          </a:xfrm>
          <a:prstGeom prst="rect">
            <a:avLst/>
          </a:prstGeom>
        </p:spPr>
      </p:pic>
      <p:sp>
        <p:nvSpPr>
          <p:cNvPr id="13" name="AutoShape 13"/>
          <p:cNvSpPr txBox="1"/>
          <p:nvPr>
            <p:custDataLst>
              <p:tags r:id="rId12"/>
            </p:custDataLst>
          </p:nvPr>
        </p:nvSpPr>
        <p:spPr>
          <a:xfrm>
            <a:off x="4051300" y="5372100"/>
            <a:ext cx="177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4G 双网免流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242310" y="4577080"/>
            <a:ext cx="711200" cy="711200"/>
          </a:xfrm>
          <a:prstGeom prst="rect">
            <a:avLst/>
          </a:prstGeom>
        </p:spPr>
      </p:pic>
      <p:sp>
        <p:nvSpPr>
          <p:cNvPr id="15" name="AutoShape 15"/>
          <p:cNvSpPr txBox="1"/>
          <p:nvPr>
            <p:custDataLst>
              <p:tags r:id="rId16"/>
            </p:custDataLst>
          </p:nvPr>
        </p:nvSpPr>
        <p:spPr>
          <a:xfrm>
            <a:off x="2760980" y="5356225"/>
            <a:ext cx="177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AI 黑光全彩</a:t>
            </a:r>
            <a:endParaRPr lang="en-US" sz="1100"/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2765" y="397510"/>
            <a:ext cx="3027045" cy="10826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350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MR-04 · PRODUCT OVERVIEW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066800"/>
            <a:ext cx="787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一机四目 8MP 超清全景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1625600"/>
            <a:ext cx="685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太阳能 + 4G 免流 · 365 天在线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2108200"/>
            <a:ext cx="55880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四颗镜头一台机器看遍全场景；光伏板+大容量锂电池供电，双网4G免流——不接电、不拉网线，插卡即用。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12800" y="3098800"/>
            <a:ext cx="2717800" cy="1473200"/>
          </a:xfrm>
          <a:prstGeom prst="roundRect">
            <a:avLst>
              <a:gd name="adj" fmla="val 1379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90600" y="3276600"/>
            <a:ext cx="558800" cy="5588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6800" y="33528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149600" y="3251200"/>
            <a:ext cx="279400" cy="2794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3149600" y="3276600"/>
            <a:ext cx="2794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990600" y="39370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四目8MP镜头组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990600" y="42418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一机覆盖360°全景无死角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733800" y="3098800"/>
            <a:ext cx="2717800" cy="1473200"/>
          </a:xfrm>
          <a:prstGeom prst="roundRect">
            <a:avLst>
              <a:gd name="adj" fmla="val 1379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3911600" y="3276600"/>
            <a:ext cx="558800" cy="5588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7800" y="33528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070600" y="3251200"/>
            <a:ext cx="279400" cy="2794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 txBox="1"/>
          <p:nvPr/>
        </p:nvSpPr>
        <p:spPr>
          <a:xfrm>
            <a:off x="6070600" y="3276600"/>
            <a:ext cx="2794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3911600" y="39370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太阳能+大容量锂电池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3911600" y="42418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AOV低功耗，365天在线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12800" y="4673600"/>
            <a:ext cx="2717800" cy="1473200"/>
          </a:xfrm>
          <a:prstGeom prst="roundRect">
            <a:avLst>
              <a:gd name="adj" fmla="val 1379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990600" y="4851400"/>
            <a:ext cx="558800" cy="5588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6800" y="49276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3149600" y="4826000"/>
            <a:ext cx="279400" cy="2794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 txBox="1"/>
          <p:nvPr/>
        </p:nvSpPr>
        <p:spPr>
          <a:xfrm>
            <a:off x="3149600" y="4851400"/>
            <a:ext cx="2794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990600" y="55118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双天线4G免流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990600" y="58166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电信+移动双网，无需网线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3733800" y="4673600"/>
            <a:ext cx="2717800" cy="1473200"/>
          </a:xfrm>
          <a:prstGeom prst="roundRect">
            <a:avLst>
              <a:gd name="adj" fmla="val 1379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3911600" y="4851400"/>
            <a:ext cx="558800" cy="5588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7800" y="4927600"/>
            <a:ext cx="406400" cy="406400"/>
          </a:xfrm>
          <a:prstGeom prst="rect">
            <a:avLst/>
          </a:prstGeom>
        </p:spPr>
      </p:pic>
      <p:sp>
        <p:nvSpPr>
          <p:cNvPr id="30" name="AutoShape 30"/>
          <p:cNvSpPr/>
          <p:nvPr/>
        </p:nvSpPr>
        <p:spPr>
          <a:xfrm>
            <a:off x="6070600" y="4826000"/>
            <a:ext cx="279400" cy="2794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 txBox="1"/>
          <p:nvPr/>
        </p:nvSpPr>
        <p:spPr>
          <a:xfrm>
            <a:off x="6070600" y="4851400"/>
            <a:ext cx="2794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32" name="AutoShape 32"/>
          <p:cNvSpPr txBox="1"/>
          <p:nvPr/>
        </p:nvSpPr>
        <p:spPr>
          <a:xfrm>
            <a:off x="3911600" y="55118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补光灯+红蓝警戒</a:t>
            </a:r>
            <a:endParaRPr lang="en-US" sz="1100"/>
          </a:p>
        </p:txBody>
      </p:sp>
      <p:sp>
        <p:nvSpPr>
          <p:cNvPr id="33" name="AutoShape 33"/>
          <p:cNvSpPr txBox="1"/>
          <p:nvPr/>
        </p:nvSpPr>
        <p:spPr>
          <a:xfrm>
            <a:off x="3911600" y="5816600"/>
            <a:ext cx="2362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云际APP智能管控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747000" y="1219200"/>
            <a:ext cx="3810000" cy="401320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9"/>
          <a:srcRect l="102" r="102"/>
          <a:stretch>
            <a:fillRect/>
          </a:stretch>
        </p:blipFill>
        <p:spPr>
          <a:xfrm>
            <a:off x="7874000" y="1625600"/>
            <a:ext cx="3556000" cy="22733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6" name="AutoShape 36"/>
          <p:cNvSpPr txBox="1"/>
          <p:nvPr/>
        </p:nvSpPr>
        <p:spPr>
          <a:xfrm>
            <a:off x="7874000" y="4267200"/>
            <a:ext cx="355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三云台球机 + 固定枪机 · 共四路画面</a:t>
            </a:r>
            <a:endParaRPr lang="en-US" sz="1100"/>
          </a:p>
        </p:txBody>
      </p:sp>
      <p:sp>
        <p:nvSpPr>
          <p:cNvPr id="37" name="AutoShape 37"/>
          <p:cNvSpPr txBox="1"/>
          <p:nvPr/>
        </p:nvSpPr>
        <p:spPr>
          <a:xfrm>
            <a:off x="7874000" y="4673600"/>
            <a:ext cx="355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8A8F99"/>
                </a:solidFill>
                <a:latin typeface="Noto Sans SC"/>
                <a:ea typeface="Noto Sans SC"/>
                <a:cs typeface="Noto Sans SC"/>
                <a:sym typeface="Noto Sans SC"/>
              </a:rPr>
              <a:t>4G 双卡槽 · TF 512GB · 太阳能供电</a:t>
            </a:r>
            <a:endParaRPr lang="en-US" sz="1100"/>
          </a:p>
        </p:txBody>
      </p:sp>
      <p:sp>
        <p:nvSpPr>
          <p:cNvPr id="38" name="AutoShape 38"/>
          <p:cNvSpPr txBox="1"/>
          <p:nvPr/>
        </p:nvSpPr>
        <p:spPr>
          <a:xfrm>
            <a:off x="812800" y="6350000"/>
            <a:ext cx="711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8A8F99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来源：旭鹰官网 MR-04 产品页 · 参考批发价 ¥1,129/台（12台/箱）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6096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MR-04 · 7 SELLING POINTS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1016000"/>
            <a:ext cx="685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七大卖点，个个能打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11200" y="1600200"/>
            <a:ext cx="787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画面 · 供电 · 云台 · 夜视 · 存储 · 低温 · 防护，一套讲全</a:t>
            </a:r>
            <a:endParaRPr lang="en-US" sz="1100"/>
          </a:p>
        </p:txBody>
      </p:sp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711200" y="2286000"/>
            <a:ext cx="2540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1790" y="2517140"/>
            <a:ext cx="431800" cy="431800"/>
          </a:xfrm>
          <a:prstGeom prst="rect">
            <a:avLst/>
          </a:prstGeom>
        </p:spPr>
      </p:pic>
      <p:sp>
        <p:nvSpPr>
          <p:cNvPr id="8" name="AutoShape 8"/>
          <p:cNvSpPr/>
          <p:nvPr>
            <p:custDataLst>
              <p:tags r:id="rId5"/>
            </p:custDataLst>
          </p:nvPr>
        </p:nvSpPr>
        <p:spPr>
          <a:xfrm>
            <a:off x="2794000" y="24384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 txBox="1"/>
          <p:nvPr>
            <p:custDataLst>
              <p:tags r:id="rId6"/>
            </p:custDataLst>
          </p:nvPr>
        </p:nvSpPr>
        <p:spPr>
          <a:xfrm>
            <a:off x="2794000" y="24638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10" name="AutoShape 10"/>
          <p:cNvSpPr txBox="1"/>
          <p:nvPr>
            <p:custDataLst>
              <p:tags r:id="rId7"/>
            </p:custDataLst>
          </p:nvPr>
        </p:nvSpPr>
        <p:spPr>
          <a:xfrm>
            <a:off x="951230" y="3412490"/>
            <a:ext cx="2133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四目8MP超清全景</a:t>
            </a:r>
            <a:endParaRPr lang="en-US" sz="1100"/>
          </a:p>
        </p:txBody>
      </p:sp>
      <p:sp>
        <p:nvSpPr>
          <p:cNvPr id="11" name="AutoShape 11"/>
          <p:cNvSpPr txBox="1"/>
          <p:nvPr>
            <p:custDataLst>
              <p:tags r:id="rId8"/>
            </p:custDataLst>
          </p:nvPr>
        </p:nvSpPr>
        <p:spPr>
          <a:xfrm>
            <a:off x="914400" y="3606800"/>
            <a:ext cx="2133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一机360°全场景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9"/>
            </p:custDataLst>
          </p:nvPr>
        </p:nvSpPr>
        <p:spPr>
          <a:xfrm>
            <a:off x="3454400" y="2286000"/>
            <a:ext cx="2540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>
            <p:custDataLst>
              <p:tags r:id="rId10"/>
            </p:custDataLst>
          </p:nvPr>
        </p:nvSpPr>
        <p:spPr>
          <a:xfrm>
            <a:off x="4293235" y="2352675"/>
            <a:ext cx="881380" cy="843915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19600" y="2463800"/>
            <a:ext cx="647700" cy="685800"/>
          </a:xfrm>
          <a:prstGeom prst="rect">
            <a:avLst/>
          </a:prstGeom>
        </p:spPr>
      </p:pic>
      <p:sp>
        <p:nvSpPr>
          <p:cNvPr id="15" name="AutoShape 15"/>
          <p:cNvSpPr/>
          <p:nvPr>
            <p:custDataLst>
              <p:tags r:id="rId14"/>
            </p:custDataLst>
          </p:nvPr>
        </p:nvSpPr>
        <p:spPr>
          <a:xfrm>
            <a:off x="5537200" y="24384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 txBox="1"/>
          <p:nvPr>
            <p:custDataLst>
              <p:tags r:id="rId15"/>
            </p:custDataLst>
          </p:nvPr>
        </p:nvSpPr>
        <p:spPr>
          <a:xfrm>
            <a:off x="5537200" y="24638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7" name="AutoShape 17"/>
          <p:cNvSpPr txBox="1"/>
          <p:nvPr>
            <p:custDataLst>
              <p:tags r:id="rId16"/>
            </p:custDataLst>
          </p:nvPr>
        </p:nvSpPr>
        <p:spPr>
          <a:xfrm>
            <a:off x="3657600" y="3375660"/>
            <a:ext cx="2133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太阳能AOV低功耗</a:t>
            </a:r>
            <a:endParaRPr lang="en-US" sz="1100"/>
          </a:p>
        </p:txBody>
      </p:sp>
      <p:sp>
        <p:nvSpPr>
          <p:cNvPr id="18" name="AutoShape 18"/>
          <p:cNvSpPr txBox="1"/>
          <p:nvPr>
            <p:custDataLst>
              <p:tags r:id="rId17"/>
            </p:custDataLst>
          </p:nvPr>
        </p:nvSpPr>
        <p:spPr>
          <a:xfrm>
            <a:off x="3657600" y="3606800"/>
            <a:ext cx="2133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免接电365天在线</a:t>
            </a:r>
            <a:endParaRPr lang="en-US" sz="1100"/>
          </a:p>
        </p:txBody>
      </p:sp>
      <p:sp>
        <p:nvSpPr>
          <p:cNvPr id="19" name="AutoShape 19"/>
          <p:cNvSpPr/>
          <p:nvPr>
            <p:custDataLst>
              <p:tags r:id="rId18"/>
            </p:custDataLst>
          </p:nvPr>
        </p:nvSpPr>
        <p:spPr>
          <a:xfrm>
            <a:off x="6197600" y="2286000"/>
            <a:ext cx="2540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89140" y="2455545"/>
            <a:ext cx="554355" cy="554355"/>
          </a:xfrm>
          <a:prstGeom prst="rect">
            <a:avLst/>
          </a:prstGeom>
        </p:spPr>
      </p:pic>
      <p:sp>
        <p:nvSpPr>
          <p:cNvPr id="22" name="AutoShape 22"/>
          <p:cNvSpPr/>
          <p:nvPr>
            <p:custDataLst>
              <p:tags r:id="rId22"/>
            </p:custDataLst>
          </p:nvPr>
        </p:nvSpPr>
        <p:spPr>
          <a:xfrm>
            <a:off x="8280400" y="24384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 txBox="1"/>
          <p:nvPr>
            <p:custDataLst>
              <p:tags r:id="rId23"/>
            </p:custDataLst>
          </p:nvPr>
        </p:nvSpPr>
        <p:spPr>
          <a:xfrm>
            <a:off x="8280400" y="24638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24" name="AutoShape 24"/>
          <p:cNvSpPr txBox="1"/>
          <p:nvPr>
            <p:custDataLst>
              <p:tags r:id="rId24"/>
            </p:custDataLst>
          </p:nvPr>
        </p:nvSpPr>
        <p:spPr>
          <a:xfrm>
            <a:off x="6423660" y="3375660"/>
            <a:ext cx="2133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三云台6电机</a:t>
            </a:r>
            <a:endParaRPr lang="en-US" sz="1100"/>
          </a:p>
        </p:txBody>
      </p:sp>
      <p:sp>
        <p:nvSpPr>
          <p:cNvPr id="25" name="AutoShape 25"/>
          <p:cNvSpPr txBox="1"/>
          <p:nvPr>
            <p:custDataLst>
              <p:tags r:id="rId25"/>
            </p:custDataLst>
          </p:nvPr>
        </p:nvSpPr>
        <p:spPr>
          <a:xfrm>
            <a:off x="6400800" y="3606800"/>
            <a:ext cx="2133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多目标独立追踪</a:t>
            </a:r>
            <a:endParaRPr lang="en-US" sz="1100"/>
          </a:p>
        </p:txBody>
      </p:sp>
      <p:sp>
        <p:nvSpPr>
          <p:cNvPr id="26" name="AutoShape 26"/>
          <p:cNvSpPr/>
          <p:nvPr>
            <p:custDataLst>
              <p:tags r:id="rId26"/>
            </p:custDataLst>
          </p:nvPr>
        </p:nvSpPr>
        <p:spPr>
          <a:xfrm>
            <a:off x="8940800" y="2286000"/>
            <a:ext cx="2540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8" name="Picture 2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994900" y="2517140"/>
            <a:ext cx="431800" cy="431800"/>
          </a:xfrm>
          <a:prstGeom prst="rect">
            <a:avLst/>
          </a:prstGeom>
        </p:spPr>
      </p:pic>
      <p:sp>
        <p:nvSpPr>
          <p:cNvPr id="29" name="AutoShape 29"/>
          <p:cNvSpPr/>
          <p:nvPr>
            <p:custDataLst>
              <p:tags r:id="rId30"/>
            </p:custDataLst>
          </p:nvPr>
        </p:nvSpPr>
        <p:spPr>
          <a:xfrm>
            <a:off x="11023600" y="24384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 txBox="1"/>
          <p:nvPr>
            <p:custDataLst>
              <p:tags r:id="rId31"/>
            </p:custDataLst>
          </p:nvPr>
        </p:nvSpPr>
        <p:spPr>
          <a:xfrm>
            <a:off x="11023600" y="24638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31" name="AutoShape 31"/>
          <p:cNvSpPr txBox="1"/>
          <p:nvPr>
            <p:custDataLst>
              <p:tags r:id="rId32"/>
            </p:custDataLst>
          </p:nvPr>
        </p:nvSpPr>
        <p:spPr>
          <a:xfrm>
            <a:off x="9144000" y="3412490"/>
            <a:ext cx="2133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AI黑光全彩夜视</a:t>
            </a:r>
            <a:endParaRPr lang="en-US" sz="1100"/>
          </a:p>
        </p:txBody>
      </p:sp>
      <p:sp>
        <p:nvSpPr>
          <p:cNvPr id="32" name="AutoShape 32"/>
          <p:cNvSpPr txBox="1"/>
          <p:nvPr>
            <p:custDataLst>
              <p:tags r:id="rId33"/>
            </p:custDataLst>
          </p:nvPr>
        </p:nvSpPr>
        <p:spPr>
          <a:xfrm>
            <a:off x="9144000" y="3606800"/>
            <a:ext cx="2133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0.01Lux彩色成像</a:t>
            </a:r>
            <a:endParaRPr lang="en-US" sz="1100"/>
          </a:p>
        </p:txBody>
      </p:sp>
      <p:sp>
        <p:nvSpPr>
          <p:cNvPr id="33" name="AutoShape 33"/>
          <p:cNvSpPr/>
          <p:nvPr>
            <p:custDataLst>
              <p:tags r:id="rId34"/>
            </p:custDataLst>
          </p:nvPr>
        </p:nvSpPr>
        <p:spPr>
          <a:xfrm>
            <a:off x="2082800" y="4445000"/>
            <a:ext cx="2540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5" name="Picture 35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084830" y="4701540"/>
            <a:ext cx="431800" cy="431800"/>
          </a:xfrm>
          <a:prstGeom prst="rect">
            <a:avLst/>
          </a:prstGeom>
        </p:spPr>
      </p:pic>
      <p:sp>
        <p:nvSpPr>
          <p:cNvPr id="36" name="AutoShape 36"/>
          <p:cNvSpPr/>
          <p:nvPr>
            <p:custDataLst>
              <p:tags r:id="rId38"/>
            </p:custDataLst>
          </p:nvPr>
        </p:nvSpPr>
        <p:spPr>
          <a:xfrm>
            <a:off x="4165600" y="45974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 txBox="1"/>
          <p:nvPr>
            <p:custDataLst>
              <p:tags r:id="rId39"/>
            </p:custDataLst>
          </p:nvPr>
        </p:nvSpPr>
        <p:spPr>
          <a:xfrm>
            <a:off x="4165600" y="46228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38" name="AutoShape 38"/>
          <p:cNvSpPr txBox="1"/>
          <p:nvPr>
            <p:custDataLst>
              <p:tags r:id="rId40"/>
            </p:custDataLst>
          </p:nvPr>
        </p:nvSpPr>
        <p:spPr>
          <a:xfrm>
            <a:off x="2286000" y="5557520"/>
            <a:ext cx="2133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四目录像+云存储</a:t>
            </a:r>
            <a:endParaRPr lang="en-US" sz="1100"/>
          </a:p>
        </p:txBody>
      </p:sp>
      <p:sp>
        <p:nvSpPr>
          <p:cNvPr id="39" name="AutoShape 39"/>
          <p:cNvSpPr txBox="1"/>
          <p:nvPr>
            <p:custDataLst>
              <p:tags r:id="rId41"/>
            </p:custDataLst>
          </p:nvPr>
        </p:nvSpPr>
        <p:spPr>
          <a:xfrm>
            <a:off x="2286000" y="5765800"/>
            <a:ext cx="2133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四路同看不遗漏</a:t>
            </a:r>
            <a:endParaRPr lang="en-US" sz="1100"/>
          </a:p>
        </p:txBody>
      </p:sp>
      <p:sp>
        <p:nvSpPr>
          <p:cNvPr id="40" name="AutoShape 40"/>
          <p:cNvSpPr/>
          <p:nvPr>
            <p:custDataLst>
              <p:tags r:id="rId42"/>
            </p:custDataLst>
          </p:nvPr>
        </p:nvSpPr>
        <p:spPr>
          <a:xfrm>
            <a:off x="4826000" y="4445000"/>
            <a:ext cx="2540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2" name="Picture 42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805170" y="4684395"/>
            <a:ext cx="431800" cy="431800"/>
          </a:xfrm>
          <a:prstGeom prst="rect">
            <a:avLst/>
          </a:prstGeom>
        </p:spPr>
      </p:pic>
      <p:sp>
        <p:nvSpPr>
          <p:cNvPr id="43" name="AutoShape 43"/>
          <p:cNvSpPr/>
          <p:nvPr>
            <p:custDataLst>
              <p:tags r:id="rId46"/>
            </p:custDataLst>
          </p:nvPr>
        </p:nvSpPr>
        <p:spPr>
          <a:xfrm>
            <a:off x="6908800" y="45974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4" name="AutoShape 44"/>
          <p:cNvSpPr txBox="1"/>
          <p:nvPr>
            <p:custDataLst>
              <p:tags r:id="rId47"/>
            </p:custDataLst>
          </p:nvPr>
        </p:nvSpPr>
        <p:spPr>
          <a:xfrm>
            <a:off x="6908800" y="46228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45" name="AutoShape 45"/>
          <p:cNvSpPr txBox="1"/>
          <p:nvPr>
            <p:custDataLst>
              <p:tags r:id="rId48"/>
            </p:custDataLst>
          </p:nvPr>
        </p:nvSpPr>
        <p:spPr>
          <a:xfrm>
            <a:off x="5029200" y="5557520"/>
            <a:ext cx="2133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-40℃低温可用</a:t>
            </a:r>
            <a:endParaRPr lang="en-US" sz="1100"/>
          </a:p>
        </p:txBody>
      </p:sp>
      <p:sp>
        <p:nvSpPr>
          <p:cNvPr id="46" name="AutoShape 46"/>
          <p:cNvSpPr txBox="1"/>
          <p:nvPr>
            <p:custDataLst>
              <p:tags r:id="rId49"/>
            </p:custDataLst>
          </p:nvPr>
        </p:nvSpPr>
        <p:spPr>
          <a:xfrm>
            <a:off x="5029200" y="5765800"/>
            <a:ext cx="2133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智能加热抗极寒</a:t>
            </a:r>
            <a:endParaRPr lang="en-US" sz="1100"/>
          </a:p>
        </p:txBody>
      </p:sp>
      <p:sp>
        <p:nvSpPr>
          <p:cNvPr id="47" name="AutoShape 47"/>
          <p:cNvSpPr/>
          <p:nvPr>
            <p:custDataLst>
              <p:tags r:id="rId50"/>
            </p:custDataLst>
          </p:nvPr>
        </p:nvSpPr>
        <p:spPr>
          <a:xfrm>
            <a:off x="7569200" y="4445000"/>
            <a:ext cx="2540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9" name="Picture 49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8670290" y="4684395"/>
            <a:ext cx="431800" cy="431800"/>
          </a:xfrm>
          <a:prstGeom prst="rect">
            <a:avLst/>
          </a:prstGeom>
        </p:spPr>
      </p:pic>
      <p:sp>
        <p:nvSpPr>
          <p:cNvPr id="50" name="AutoShape 50"/>
          <p:cNvSpPr/>
          <p:nvPr>
            <p:custDataLst>
              <p:tags r:id="rId54"/>
            </p:custDataLst>
          </p:nvPr>
        </p:nvSpPr>
        <p:spPr>
          <a:xfrm>
            <a:off x="9652000" y="45974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1" name="AutoShape 51"/>
          <p:cNvSpPr txBox="1"/>
          <p:nvPr>
            <p:custDataLst>
              <p:tags r:id="rId55"/>
            </p:custDataLst>
          </p:nvPr>
        </p:nvSpPr>
        <p:spPr>
          <a:xfrm>
            <a:off x="9652000" y="46228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id="52" name="AutoShape 52"/>
          <p:cNvSpPr txBox="1"/>
          <p:nvPr>
            <p:custDataLst>
              <p:tags r:id="rId56"/>
            </p:custDataLst>
          </p:nvPr>
        </p:nvSpPr>
        <p:spPr>
          <a:xfrm>
            <a:off x="7772400" y="5557520"/>
            <a:ext cx="2133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IP66防水防尘</a:t>
            </a:r>
            <a:endParaRPr lang="en-US" sz="1100"/>
          </a:p>
        </p:txBody>
      </p:sp>
      <p:sp>
        <p:nvSpPr>
          <p:cNvPr id="53" name="AutoShape 53"/>
          <p:cNvSpPr txBox="1"/>
          <p:nvPr>
            <p:custDataLst>
              <p:tags r:id="rId57"/>
            </p:custDataLst>
          </p:nvPr>
        </p:nvSpPr>
        <p:spPr>
          <a:xfrm>
            <a:off x="7772400" y="5765800"/>
            <a:ext cx="2133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风雨侵蚀不用愁</a:t>
            </a:r>
            <a:endParaRPr lang="en-US" sz="1100"/>
          </a:p>
        </p:txBody>
      </p:sp>
      <p:sp>
        <p:nvSpPr>
          <p:cNvPr id="54" name="AutoShape 13"/>
          <p:cNvSpPr/>
          <p:nvPr>
            <p:custDataLst>
              <p:tags r:id="rId58"/>
            </p:custDataLst>
          </p:nvPr>
        </p:nvSpPr>
        <p:spPr>
          <a:xfrm>
            <a:off x="1404620" y="2352675"/>
            <a:ext cx="881380" cy="843915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5" name="AutoShape 13"/>
          <p:cNvSpPr/>
          <p:nvPr>
            <p:custDataLst>
              <p:tags r:id="rId59"/>
            </p:custDataLst>
          </p:nvPr>
        </p:nvSpPr>
        <p:spPr>
          <a:xfrm>
            <a:off x="6954520" y="2352675"/>
            <a:ext cx="881380" cy="843915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6" name="AutoShape 13"/>
          <p:cNvSpPr/>
          <p:nvPr>
            <p:custDataLst>
              <p:tags r:id="rId60"/>
            </p:custDataLst>
          </p:nvPr>
        </p:nvSpPr>
        <p:spPr>
          <a:xfrm>
            <a:off x="9770110" y="2352675"/>
            <a:ext cx="881380" cy="843915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7" name="AutoShape 13"/>
          <p:cNvSpPr/>
          <p:nvPr>
            <p:custDataLst>
              <p:tags r:id="rId61"/>
            </p:custDataLst>
          </p:nvPr>
        </p:nvSpPr>
        <p:spPr>
          <a:xfrm>
            <a:off x="2868295" y="4495165"/>
            <a:ext cx="881380" cy="843915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8" name="AutoShape 13"/>
          <p:cNvSpPr/>
          <p:nvPr>
            <p:custDataLst>
              <p:tags r:id="rId62"/>
            </p:custDataLst>
          </p:nvPr>
        </p:nvSpPr>
        <p:spPr>
          <a:xfrm>
            <a:off x="5580380" y="4495165"/>
            <a:ext cx="881380" cy="843915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9" name="AutoShape 13"/>
          <p:cNvSpPr/>
          <p:nvPr>
            <p:custDataLst>
              <p:tags r:id="rId63"/>
            </p:custDataLst>
          </p:nvPr>
        </p:nvSpPr>
        <p:spPr>
          <a:xfrm>
            <a:off x="8398510" y="4495165"/>
            <a:ext cx="881380" cy="843915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711200"/>
            <a:ext cx="609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SELLING POINTS · 01–04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68400"/>
            <a:ext cx="812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4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核心卖点 · 画面 / 供电 / 云台 / 夜视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2800" y="2032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8400" y="24384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 txBox="1"/>
          <p:nvPr/>
        </p:nvSpPr>
        <p:spPr>
          <a:xfrm>
            <a:off x="2032000" y="2438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01 · 四目 8MP 全景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2032000" y="28194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一机看遍全场景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1168400" y="3251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四颗 1/2.7″ 8MP 镜头，180°/270°/360° 四目全景，无缝不拼接，一台顶四台。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04000" y="2032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9600" y="24384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 txBox="1"/>
          <p:nvPr/>
        </p:nvSpPr>
        <p:spPr>
          <a:xfrm>
            <a:off x="7823200" y="2438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02 · 太阳能 AOV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7823200" y="28194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365 天在线不断电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6959600" y="3251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光伏板+大容量锂电池，AOV 超低功耗，MPPT 智能充电，阴天也能持续补能。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" y="4191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8400" y="4597400"/>
            <a:ext cx="609600" cy="609600"/>
          </a:xfrm>
          <a:prstGeom prst="rect">
            <a:avLst/>
          </a:prstGeom>
        </p:spPr>
      </p:pic>
      <p:sp>
        <p:nvSpPr>
          <p:cNvPr id="16" name="AutoShape 16"/>
          <p:cNvSpPr txBox="1"/>
          <p:nvPr/>
        </p:nvSpPr>
        <p:spPr>
          <a:xfrm>
            <a:off x="2032000" y="4597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03 · 三云台 6 电机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2032000" y="49784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多目标同时追踪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1168400" y="5410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三云台六电机精密传动，四颗镜头独立转向，人车同时出现也能各自跟踪。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604000" y="4191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9600" y="4597400"/>
            <a:ext cx="609600" cy="609600"/>
          </a:xfrm>
          <a:prstGeom prst="rect">
            <a:avLst/>
          </a:prstGeom>
        </p:spPr>
      </p:pic>
      <p:sp>
        <p:nvSpPr>
          <p:cNvPr id="21" name="AutoShape 21"/>
          <p:cNvSpPr txBox="1"/>
          <p:nvPr/>
        </p:nvSpPr>
        <p:spPr>
          <a:xfrm>
            <a:off x="7823200" y="4597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04 · AI 黑光全彩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7823200" y="49784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夜夜如白昼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6959600" y="5410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AI ISP 黑光全彩，0.01Lux 微弱光下彩色成像，四目同步，白天黑夜一个样。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812800" y="6451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A8F99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来源：旭鹰官网 MR-04 产品页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711200"/>
            <a:ext cx="609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SELLING POINTS · 05–08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68400"/>
            <a:ext cx="812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4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核心卖点 · 存储 / 低温 / 防护 / 双网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2800" y="2032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8400" y="24384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 txBox="1"/>
          <p:nvPr/>
        </p:nvSpPr>
        <p:spPr>
          <a:xfrm>
            <a:off x="2032000" y="2438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05 · 四目录像+云存储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2032000" y="28194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四路回放一目不丢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1168400" y="3251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四镜头独立录像，TF 卡最高 512GB，云际 APP 四路同看、四路回放。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04000" y="2032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9600" y="24384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 txBox="1"/>
          <p:nvPr/>
        </p:nvSpPr>
        <p:spPr>
          <a:xfrm>
            <a:off x="7823200" y="2438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06 · -40℃ 低温可用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7823200" y="28194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北方极寒照样工作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6959600" y="3251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PTC 加热+低温电芯，极寒自动温控，-40℃ 稳定运行不断电。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" y="4191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8400" y="4597400"/>
            <a:ext cx="609600" cy="609600"/>
          </a:xfrm>
          <a:prstGeom prst="rect">
            <a:avLst/>
          </a:prstGeom>
        </p:spPr>
      </p:pic>
      <p:sp>
        <p:nvSpPr>
          <p:cNvPr id="16" name="AutoShape 16"/>
          <p:cNvSpPr txBox="1"/>
          <p:nvPr/>
        </p:nvSpPr>
        <p:spPr>
          <a:xfrm>
            <a:off x="2032000" y="4597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07 · IP66 防水防尘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2032000" y="49784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风吹雨淋不用愁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1168400" y="5410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IP66 专业防水防尘，整机密封可靠，快装支架多种安装方式。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604000" y="4191000"/>
            <a:ext cx="53340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9600" y="4597400"/>
            <a:ext cx="609600" cy="609600"/>
          </a:xfrm>
          <a:prstGeom prst="rect">
            <a:avLst/>
          </a:prstGeom>
        </p:spPr>
      </p:pic>
      <p:sp>
        <p:nvSpPr>
          <p:cNvPr id="21" name="AutoShape 21"/>
          <p:cNvSpPr txBox="1"/>
          <p:nvPr/>
        </p:nvSpPr>
        <p:spPr>
          <a:xfrm>
            <a:off x="7823200" y="45974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08 · 双网 4G 免流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7823200" y="49784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插卡即用免拉网线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6959600" y="5410200"/>
            <a:ext cx="4673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电信+移动双网 4G，免流在线，装好即用、不用接电不用拉网线。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812800" y="6451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A8F99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来源：旭鹰官网 MR-04 产品页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6096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COMPARISON · 7 DIMENSIONS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1016000"/>
            <a:ext cx="685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七个维度，全面领先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11200" y="17780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对比维度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2667000" y="17780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MR-04 星耀四目全景球机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7112000" y="1778000"/>
            <a:ext cx="419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传统多摄拼接方案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11200" y="23495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镜头配置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667000" y="22352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19400" y="2349500"/>
            <a:ext cx="254000" cy="254000"/>
          </a:xfrm>
          <a:prstGeom prst="rect">
            <a:avLst/>
          </a:prstGeom>
        </p:spPr>
      </p:pic>
      <p:sp>
        <p:nvSpPr>
          <p:cNvPr id="10" name="AutoShape 10"/>
          <p:cNvSpPr txBox="1"/>
          <p:nvPr/>
        </p:nvSpPr>
        <p:spPr>
          <a:xfrm>
            <a:off x="3149600" y="23495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四目8MP超清全景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2000" y="22352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0EEE8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400" y="2349500"/>
            <a:ext cx="254000" cy="254000"/>
          </a:xfrm>
          <a:prstGeom prst="rect">
            <a:avLst/>
          </a:prstGeom>
        </p:spPr>
      </p:pic>
      <p:sp>
        <p:nvSpPr>
          <p:cNvPr id="13" name="AutoShape 13"/>
          <p:cNvSpPr txBox="1"/>
          <p:nvPr/>
        </p:nvSpPr>
        <p:spPr>
          <a:xfrm>
            <a:off x="7594600" y="23495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多台2MP拼接，画质参差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711200" y="29083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供电方式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667000" y="27940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19400" y="2908300"/>
            <a:ext cx="254000" cy="254000"/>
          </a:xfrm>
          <a:prstGeom prst="rect">
            <a:avLst/>
          </a:prstGeom>
        </p:spPr>
      </p:pic>
      <p:sp>
        <p:nvSpPr>
          <p:cNvPr id="17" name="AutoShape 17"/>
          <p:cNvSpPr txBox="1"/>
          <p:nvPr/>
        </p:nvSpPr>
        <p:spPr>
          <a:xfrm>
            <a:off x="3149600" y="29083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太阳能+锂电池，一台搞定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112000" y="27940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0EEE8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400" y="2908300"/>
            <a:ext cx="254000" cy="254000"/>
          </a:xfrm>
          <a:prstGeom prst="rect">
            <a:avLst/>
          </a:prstGeom>
        </p:spPr>
      </p:pic>
      <p:sp>
        <p:nvSpPr>
          <p:cNvPr id="20" name="AutoShape 20"/>
          <p:cNvSpPr txBox="1"/>
          <p:nvPr/>
        </p:nvSpPr>
        <p:spPr>
          <a:xfrm>
            <a:off x="7594600" y="29083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每台都需独立供电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11200" y="34671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录像存储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2667000" y="33528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19400" y="3467100"/>
            <a:ext cx="254000" cy="254000"/>
          </a:xfrm>
          <a:prstGeom prst="rect">
            <a:avLst/>
          </a:prstGeom>
        </p:spPr>
      </p:pic>
      <p:sp>
        <p:nvSpPr>
          <p:cNvPr id="24" name="AutoShape 24"/>
          <p:cNvSpPr txBox="1"/>
          <p:nvPr/>
        </p:nvSpPr>
        <p:spPr>
          <a:xfrm>
            <a:off x="3149600" y="34671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四目录像+四目云存储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112000" y="33528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0EEE8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400" y="3467100"/>
            <a:ext cx="254000" cy="254000"/>
          </a:xfrm>
          <a:prstGeom prst="rect">
            <a:avLst/>
          </a:prstGeom>
        </p:spPr>
      </p:pic>
      <p:sp>
        <p:nvSpPr>
          <p:cNvPr id="27" name="AutoShape 27"/>
          <p:cNvSpPr txBox="1"/>
          <p:nvPr/>
        </p:nvSpPr>
        <p:spPr>
          <a:xfrm>
            <a:off x="7594600" y="34671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多台分散存储，管理难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711200" y="40259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云台系统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2667000" y="39116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19400" y="4025900"/>
            <a:ext cx="254000" cy="254000"/>
          </a:xfrm>
          <a:prstGeom prst="rect">
            <a:avLst/>
          </a:prstGeom>
        </p:spPr>
      </p:pic>
      <p:sp>
        <p:nvSpPr>
          <p:cNvPr id="31" name="AutoShape 31"/>
          <p:cNvSpPr txBox="1"/>
          <p:nvPr/>
        </p:nvSpPr>
        <p:spPr>
          <a:xfrm>
            <a:off x="3149600" y="40259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三云台6电机多目标追踪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112000" y="39116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0EEE8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400" y="4025900"/>
            <a:ext cx="254000" cy="254000"/>
          </a:xfrm>
          <a:prstGeom prst="rect">
            <a:avLst/>
          </a:prstGeom>
        </p:spPr>
      </p:pic>
      <p:sp>
        <p:nvSpPr>
          <p:cNvPr id="34" name="AutoShape 34"/>
          <p:cNvSpPr txBox="1"/>
          <p:nvPr/>
        </p:nvSpPr>
        <p:spPr>
          <a:xfrm>
            <a:off x="7594600" y="40259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单云台，跟踪能力有限</a:t>
            </a:r>
            <a:endParaRPr lang="en-US" sz="1100"/>
          </a:p>
        </p:txBody>
      </p:sp>
      <p:sp>
        <p:nvSpPr>
          <p:cNvPr id="35" name="AutoShape 35"/>
          <p:cNvSpPr txBox="1"/>
          <p:nvPr/>
        </p:nvSpPr>
        <p:spPr>
          <a:xfrm>
            <a:off x="711200" y="45847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夜视效果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2667000" y="44704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19400" y="4584700"/>
            <a:ext cx="254000" cy="254000"/>
          </a:xfrm>
          <a:prstGeom prst="rect">
            <a:avLst/>
          </a:prstGeom>
        </p:spPr>
      </p:pic>
      <p:sp>
        <p:nvSpPr>
          <p:cNvPr id="38" name="AutoShape 38"/>
          <p:cNvSpPr txBox="1"/>
          <p:nvPr/>
        </p:nvSpPr>
        <p:spPr>
          <a:xfrm>
            <a:off x="3149600" y="45847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四目黑光全彩同步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7112000" y="44704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0EEE8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400" y="4584700"/>
            <a:ext cx="254000" cy="254000"/>
          </a:xfrm>
          <a:prstGeom prst="rect">
            <a:avLst/>
          </a:prstGeom>
        </p:spPr>
      </p:pic>
      <p:sp>
        <p:nvSpPr>
          <p:cNvPr id="41" name="AutoShape 41"/>
          <p:cNvSpPr txBox="1"/>
          <p:nvPr/>
        </p:nvSpPr>
        <p:spPr>
          <a:xfrm>
            <a:off x="7594600" y="45847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多台夜视效果不一致</a:t>
            </a:r>
            <a:endParaRPr lang="en-US" sz="1100"/>
          </a:p>
        </p:txBody>
      </p:sp>
      <p:sp>
        <p:nvSpPr>
          <p:cNvPr id="42" name="AutoShape 42"/>
          <p:cNvSpPr txBox="1"/>
          <p:nvPr/>
        </p:nvSpPr>
        <p:spPr>
          <a:xfrm>
            <a:off x="711200" y="51435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低温性能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2667000" y="50292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19400" y="5143500"/>
            <a:ext cx="254000" cy="254000"/>
          </a:xfrm>
          <a:prstGeom prst="rect">
            <a:avLst/>
          </a:prstGeom>
        </p:spPr>
      </p:pic>
      <p:sp>
        <p:nvSpPr>
          <p:cNvPr id="45" name="AutoShape 45"/>
          <p:cNvSpPr txBox="1"/>
          <p:nvPr/>
        </p:nvSpPr>
        <p:spPr>
          <a:xfrm>
            <a:off x="3149600" y="51435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-40℃低温可用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7112000" y="50292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0EEE8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7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400" y="5143500"/>
            <a:ext cx="254000" cy="254000"/>
          </a:xfrm>
          <a:prstGeom prst="rect">
            <a:avLst/>
          </a:prstGeom>
        </p:spPr>
      </p:pic>
      <p:sp>
        <p:nvSpPr>
          <p:cNvPr id="48" name="AutoShape 48"/>
          <p:cNvSpPr txBox="1"/>
          <p:nvPr/>
        </p:nvSpPr>
        <p:spPr>
          <a:xfrm>
            <a:off x="7594600" y="51435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低温电池失效</a:t>
            </a:r>
            <a:endParaRPr lang="en-US" sz="1100"/>
          </a:p>
        </p:txBody>
      </p:sp>
      <p:sp>
        <p:nvSpPr>
          <p:cNvPr id="49" name="AutoShape 49"/>
          <p:cNvSpPr txBox="1"/>
          <p:nvPr/>
        </p:nvSpPr>
        <p:spPr>
          <a:xfrm>
            <a:off x="711200" y="5702300"/>
            <a:ext cx="165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综合成本</a:t>
            </a:r>
            <a:endParaRPr lang="en-US" sz="1100"/>
          </a:p>
        </p:txBody>
      </p:sp>
      <p:sp>
        <p:nvSpPr>
          <p:cNvPr id="50" name="AutoShape 50"/>
          <p:cNvSpPr/>
          <p:nvPr/>
        </p:nvSpPr>
        <p:spPr>
          <a:xfrm>
            <a:off x="2667000" y="55880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1" name="Picture 5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19400" y="5702300"/>
            <a:ext cx="254000" cy="254000"/>
          </a:xfrm>
          <a:prstGeom prst="rect">
            <a:avLst/>
          </a:prstGeom>
        </p:spPr>
      </p:pic>
      <p:sp>
        <p:nvSpPr>
          <p:cNvPr id="52" name="AutoShape 52"/>
          <p:cNvSpPr txBox="1"/>
          <p:nvPr/>
        </p:nvSpPr>
        <p:spPr>
          <a:xfrm>
            <a:off x="3149600" y="57023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一机抵四台，成本更低</a:t>
            </a:r>
            <a:endParaRPr lang="en-US" sz="1100"/>
          </a:p>
        </p:txBody>
      </p:sp>
      <p:sp>
        <p:nvSpPr>
          <p:cNvPr id="53" name="AutoShape 53"/>
          <p:cNvSpPr/>
          <p:nvPr/>
        </p:nvSpPr>
        <p:spPr>
          <a:xfrm>
            <a:off x="7112000" y="5588000"/>
            <a:ext cx="4191000" cy="482600"/>
          </a:xfrm>
          <a:prstGeom prst="roundRect">
            <a:avLst>
              <a:gd name="adj" fmla="val 42105"/>
            </a:avLst>
          </a:prstGeom>
          <a:solidFill>
            <a:srgbClr val="F0EEE8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400" y="5702300"/>
            <a:ext cx="254000" cy="254000"/>
          </a:xfrm>
          <a:prstGeom prst="rect">
            <a:avLst/>
          </a:prstGeom>
        </p:spPr>
      </p:pic>
      <p:sp>
        <p:nvSpPr>
          <p:cNvPr id="55" name="AutoShape 55"/>
          <p:cNvSpPr txBox="1"/>
          <p:nvPr/>
        </p:nvSpPr>
        <p:spPr>
          <a:xfrm>
            <a:off x="7594600" y="5702300"/>
            <a:ext cx="3657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四台设备+施工，成本高</a:t>
            </a:r>
            <a:endParaRPr lang="en-US" sz="1100"/>
          </a:p>
        </p:txBody>
      </p:sp>
      <p:sp>
        <p:nvSpPr>
          <p:cNvPr id="56" name="AutoShape 56"/>
          <p:cNvSpPr txBox="1"/>
          <p:nvPr/>
        </p:nvSpPr>
        <p:spPr>
          <a:xfrm>
            <a:off x="711200" y="6299200"/>
            <a:ext cx="965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8A8F99"/>
                </a:solidFill>
                <a:latin typeface="Noto Sans SC"/>
                <a:ea typeface="Noto Sans SC"/>
                <a:cs typeface="Noto Sans SC"/>
                <a:sym typeface="Noto Sans SC"/>
              </a:rPr>
              <a:t>数据来源：旭鹰官网 MR-04 产品页；传统方案按同点位常规多摄部署口径对比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6096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MR-04 · 6 SCENARIOS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1016000"/>
            <a:ext cx="685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六大场景，一机全覆盖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11200" y="1600200"/>
            <a:ext cx="812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越大的场地越划算——大范围、多目标、无电无网的点位优先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11200" y="2235200"/>
            <a:ext cx="34544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65200" y="2489200"/>
            <a:ext cx="660400" cy="6604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6800" y="25908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3733800" y="24130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 txBox="1"/>
          <p:nvPr/>
        </p:nvSpPr>
        <p:spPr>
          <a:xfrm>
            <a:off x="3733800" y="24384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965200" y="3327400"/>
            <a:ext cx="294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大型工地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965200" y="3683000"/>
            <a:ext cx="2946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超清全景无死角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368800" y="2235200"/>
            <a:ext cx="34544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622800" y="2489200"/>
            <a:ext cx="660400" cy="6604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4400" y="25908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391400" y="24130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 txBox="1"/>
          <p:nvPr/>
        </p:nvSpPr>
        <p:spPr>
          <a:xfrm>
            <a:off x="7391400" y="24384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4622800" y="3327400"/>
            <a:ext cx="294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物流园区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4622800" y="3683000"/>
            <a:ext cx="2946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周界覆盖全天候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026400" y="2235200"/>
            <a:ext cx="34544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280400" y="2489200"/>
            <a:ext cx="660400" cy="6604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590800"/>
            <a:ext cx="457200" cy="4572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1049000" y="24130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 txBox="1"/>
          <p:nvPr/>
        </p:nvSpPr>
        <p:spPr>
          <a:xfrm>
            <a:off x="11049000" y="24384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8280400" y="3327400"/>
            <a:ext cx="294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商业广场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8280400" y="3683000"/>
            <a:ext cx="2946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人流监控动态清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11200" y="4394200"/>
            <a:ext cx="34544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965200" y="4648200"/>
            <a:ext cx="660400" cy="6604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6800" y="4749800"/>
            <a:ext cx="457200" cy="4572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3733800" y="45720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 txBox="1"/>
          <p:nvPr/>
        </p:nvSpPr>
        <p:spPr>
          <a:xfrm>
            <a:off x="3733800" y="45974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31" name="AutoShape 31"/>
          <p:cNvSpPr txBox="1"/>
          <p:nvPr/>
        </p:nvSpPr>
        <p:spPr>
          <a:xfrm>
            <a:off x="965200" y="5486400"/>
            <a:ext cx="294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产业园区</a:t>
            </a:r>
            <a:endParaRPr lang="en-US" sz="1100"/>
          </a:p>
        </p:txBody>
      </p:sp>
      <p:sp>
        <p:nvSpPr>
          <p:cNvPr id="32" name="AutoShape 32"/>
          <p:cNvSpPr txBox="1"/>
          <p:nvPr/>
        </p:nvSpPr>
        <p:spPr>
          <a:xfrm>
            <a:off x="965200" y="5842000"/>
            <a:ext cx="2946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外围安防一体看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4368800" y="4394200"/>
            <a:ext cx="34544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4" name="AutoShape 34"/>
          <p:cNvSpPr/>
          <p:nvPr/>
        </p:nvSpPr>
        <p:spPr>
          <a:xfrm>
            <a:off x="4622800" y="4648200"/>
            <a:ext cx="660400" cy="6604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4400" y="4749800"/>
            <a:ext cx="457200" cy="457200"/>
          </a:xfrm>
          <a:prstGeom prst="rect">
            <a:avLst/>
          </a:prstGeom>
        </p:spPr>
      </p:pic>
      <p:sp>
        <p:nvSpPr>
          <p:cNvPr id="36" name="AutoShape 36"/>
          <p:cNvSpPr/>
          <p:nvPr/>
        </p:nvSpPr>
        <p:spPr>
          <a:xfrm>
            <a:off x="7391400" y="45720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 txBox="1"/>
          <p:nvPr/>
        </p:nvSpPr>
        <p:spPr>
          <a:xfrm>
            <a:off x="7391400" y="45974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38" name="AutoShape 38"/>
          <p:cNvSpPr txBox="1"/>
          <p:nvPr/>
        </p:nvSpPr>
        <p:spPr>
          <a:xfrm>
            <a:off x="4622800" y="5486400"/>
            <a:ext cx="294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大型停车场</a:t>
            </a:r>
            <a:endParaRPr lang="en-US" sz="1100"/>
          </a:p>
        </p:txBody>
      </p:sp>
      <p:sp>
        <p:nvSpPr>
          <p:cNvPr id="39" name="AutoShape 39"/>
          <p:cNvSpPr txBox="1"/>
          <p:nvPr/>
        </p:nvSpPr>
        <p:spPr>
          <a:xfrm>
            <a:off x="4622800" y="5842000"/>
            <a:ext cx="2946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车辆监控全视野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026400" y="4394200"/>
            <a:ext cx="3454400" cy="1905000"/>
          </a:xfrm>
          <a:prstGeom prst="roundRect">
            <a:avLst>
              <a:gd name="adj" fmla="val 10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AutoShape 41"/>
          <p:cNvSpPr/>
          <p:nvPr/>
        </p:nvSpPr>
        <p:spPr>
          <a:xfrm>
            <a:off x="8280400" y="4648200"/>
            <a:ext cx="660400" cy="6604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0" y="4749800"/>
            <a:ext cx="457200" cy="457200"/>
          </a:xfrm>
          <a:prstGeom prst="rect">
            <a:avLst/>
          </a:prstGeom>
        </p:spPr>
      </p:pic>
      <p:sp>
        <p:nvSpPr>
          <p:cNvPr id="43" name="AutoShape 43"/>
          <p:cNvSpPr/>
          <p:nvPr/>
        </p:nvSpPr>
        <p:spPr>
          <a:xfrm>
            <a:off x="11049000" y="4572000"/>
            <a:ext cx="304800" cy="3048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4" name="AutoShape 44"/>
          <p:cNvSpPr txBox="1"/>
          <p:nvPr/>
        </p:nvSpPr>
        <p:spPr>
          <a:xfrm>
            <a:off x="11049000" y="4597400"/>
            <a:ext cx="304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45" name="AutoShape 45"/>
          <p:cNvSpPr txBox="1"/>
          <p:nvPr/>
        </p:nvSpPr>
        <p:spPr>
          <a:xfrm>
            <a:off x="8280400" y="5486400"/>
            <a:ext cx="294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养殖场区</a:t>
            </a:r>
            <a:endParaRPr lang="en-US" sz="1100"/>
          </a:p>
        </p:txBody>
      </p:sp>
      <p:sp>
        <p:nvSpPr>
          <p:cNvPr id="46" name="AutoShape 46"/>
          <p:cNvSpPr txBox="1"/>
          <p:nvPr/>
        </p:nvSpPr>
        <p:spPr>
          <a:xfrm>
            <a:off x="8280400" y="5842000"/>
            <a:ext cx="2946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6D727C"/>
                </a:solidFill>
                <a:latin typeface="Noto Sans SC"/>
                <a:ea typeface="Noto Sans SC"/>
                <a:cs typeface="Noto Sans SC"/>
                <a:sym typeface="Noto Sans SC"/>
              </a:rPr>
              <a:t>全场高清一机够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6096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SELLING SCRIPT · 04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1016000"/>
            <a:ext cx="685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对客户就讲这四句话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2800" y="1930400"/>
            <a:ext cx="10566400" cy="939800"/>
          </a:xfrm>
          <a:prstGeom prst="roundRect">
            <a:avLst>
              <a:gd name="adj" fmla="val 2162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92200" y="2235200"/>
            <a:ext cx="330200" cy="3302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1092200" y="22860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625600" y="22479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没电没网的野外能装吗？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85925">
            <a:off x="5664279" y="23939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426200" y="2235200"/>
            <a:ext cx="330200" cy="3302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6426200" y="22860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A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6959600" y="2247900"/>
            <a:ext cx="419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太阳能+4G免流，一台搞定365天在线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" y="3022600"/>
            <a:ext cx="10566400" cy="939800"/>
          </a:xfrm>
          <a:prstGeom prst="roundRect">
            <a:avLst>
              <a:gd name="adj" fmla="val 2162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1092200" y="3327400"/>
            <a:ext cx="330200" cy="3302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 txBox="1"/>
          <p:nvPr/>
        </p:nvSpPr>
        <p:spPr>
          <a:xfrm>
            <a:off x="1092200" y="33782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1625600" y="33401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一台能看多大范围？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85925">
            <a:off x="5664279" y="34861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26200" y="3327400"/>
            <a:ext cx="330200" cy="3302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 txBox="1"/>
          <p:nvPr/>
        </p:nvSpPr>
        <p:spPr>
          <a:xfrm>
            <a:off x="6426200" y="33782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A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6959600" y="3340100"/>
            <a:ext cx="419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四目8MP一机360°，抵3-4台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12800" y="4114800"/>
            <a:ext cx="10566400" cy="939800"/>
          </a:xfrm>
          <a:prstGeom prst="roundRect">
            <a:avLst>
              <a:gd name="adj" fmla="val 2162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1092200" y="4419600"/>
            <a:ext cx="330200" cy="3302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 txBox="1"/>
          <p:nvPr/>
        </p:nvSpPr>
        <p:spPr>
          <a:xfrm>
            <a:off x="1092200" y="44704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1625600" y="44323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北方冬天冻没电？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85925">
            <a:off x="5664279" y="45783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6426200" y="4419600"/>
            <a:ext cx="330200" cy="3302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 txBox="1"/>
          <p:nvPr/>
        </p:nvSpPr>
        <p:spPr>
          <a:xfrm>
            <a:off x="6426200" y="44704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A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6959600" y="4432300"/>
            <a:ext cx="419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智能加热，-40℃照常工作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12800" y="5207000"/>
            <a:ext cx="10566400" cy="939800"/>
          </a:xfrm>
          <a:prstGeom prst="roundRect">
            <a:avLst>
              <a:gd name="adj" fmla="val 2162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1092200" y="5511800"/>
            <a:ext cx="330200" cy="330200"/>
          </a:xfrm>
          <a:prstGeom prst="ellipse">
            <a:avLst/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 txBox="1"/>
          <p:nvPr/>
        </p:nvSpPr>
        <p:spPr>
          <a:xfrm>
            <a:off x="1092200" y="55626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</a:t>
            </a:r>
            <a:endParaRPr lang="en-US" sz="1100"/>
          </a:p>
        </p:txBody>
      </p:sp>
      <p:sp>
        <p:nvSpPr>
          <p:cNvPr id="31" name="AutoShape 31"/>
          <p:cNvSpPr txBox="1"/>
          <p:nvPr/>
        </p:nvSpPr>
        <p:spPr>
          <a:xfrm>
            <a:off x="1625600" y="55245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1A2332"/>
                </a:solidFill>
                <a:latin typeface="Noto Sans SC"/>
                <a:ea typeface="Noto Sans SC"/>
                <a:cs typeface="Noto Sans SC"/>
                <a:sym typeface="Noto Sans SC"/>
              </a:rPr>
              <a:t>夜里看得清吗？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85925">
            <a:off x="5664279" y="56705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6426200" y="5511800"/>
            <a:ext cx="330200" cy="330200"/>
          </a:xfrm>
          <a:prstGeom prst="ellipse">
            <a:avLst/>
          </a:prstGeom>
          <a:solidFill>
            <a:srgbClr val="E85D2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4" name="AutoShape 34"/>
          <p:cNvSpPr txBox="1"/>
          <p:nvPr/>
        </p:nvSpPr>
        <p:spPr>
          <a:xfrm>
            <a:off x="6426200" y="5562600"/>
            <a:ext cx="330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A</a:t>
            </a:r>
            <a:endParaRPr lang="en-US" sz="1100"/>
          </a:p>
        </p:txBody>
      </p:sp>
      <p:sp>
        <p:nvSpPr>
          <p:cNvPr id="35" name="AutoShape 35"/>
          <p:cNvSpPr txBox="1"/>
          <p:nvPr/>
        </p:nvSpPr>
        <p:spPr>
          <a:xfrm>
            <a:off x="6959600" y="5524500"/>
            <a:ext cx="419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E85D2A"/>
                </a:solidFill>
                <a:latin typeface="Noto Sans SC"/>
                <a:ea typeface="Noto Sans SC"/>
                <a:cs typeface="Noto Sans SC"/>
                <a:sym typeface="Noto Sans SC"/>
              </a:rPr>
              <a:t>AI黑光全彩，四目同步彩色夜视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2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3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4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5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6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7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8.xml><?xml version="1.0" encoding="utf-8"?>
<p:tagLst xmlns:p="http://schemas.openxmlformats.org/presentationml/2006/main">
  <p:tag name="KSO_WM_DIAGRAM_VIRTUALLY_FRAME" val="{&quot;height&quot;:536.6,&quot;left&quot;:30.35,&quot;top&quot;:98.9,&quot;width&quot;:901.65}"/>
</p:tagLst>
</file>

<file path=ppt/tags/tag9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0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1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2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3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4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5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6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7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8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19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0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1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2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3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4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5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6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7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8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29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0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1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2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3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4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5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6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7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8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39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0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1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2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3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4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5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6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7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8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49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0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1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2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3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4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5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6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ags/tag57.xml><?xml version="1.0" encoding="utf-8"?>
<p:tagLst xmlns:p="http://schemas.openxmlformats.org/presentationml/2006/main">
  <p:tag name="KSO_WM_DIAGRAM_VIRTUALLY_FRAME" val="{&quot;height&quot;:320,&quot;left&quot;:56,&quot;top&quot;:180,&quot;width&quot;:848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1719</Words>
  <Application>WPS 演示</Application>
  <PresentationFormat/>
  <Paragraphs>294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Arial</vt:lpstr>
      <vt:lpstr>宋体</vt:lpstr>
      <vt:lpstr>Wingdings</vt:lpstr>
      <vt:lpstr>Arial</vt:lpstr>
      <vt:lpstr>Noto Sans SC</vt:lpstr>
      <vt:lpstr>FFont-Family</vt:lpstr>
      <vt:lpstr>Songti SC</vt:lpstr>
      <vt:lpstr>微软雅黑</vt:lpstr>
      <vt:lpstr>Arial Unicode MS</vt:lpstr>
      <vt:lpstr>Office 主题​​</vt:lpstr>
      <vt:lpstr>默认主题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天宏旭鹰</cp:lastModifiedBy>
  <cp:revision>2</cp:revision>
  <dcterms:created xsi:type="dcterms:W3CDTF">2026-10-22T03:11:00Z</dcterms:created>
  <dcterms:modified xsi:type="dcterms:W3CDTF">2026-10-22T03:13:58Z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2052-12.1.0.26899</vt:lpwstr>
  </property>
  <property fmtid="{D5CDD505-2E9C-101B-9397-08002B2CF9AE}" pid="3" name="ICV">
    <vt:lpwstr>866C8310239A4D64AB366F887B93B5C4_13</vt:lpwstr>
  </property>
</Properties>
</file>